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1" r:id="rId3"/>
    <p:sldId id="397" r:id="rId4"/>
    <p:sldId id="476" r:id="rId5"/>
    <p:sldId id="473" r:id="rId6"/>
    <p:sldId id="474" r:id="rId7"/>
    <p:sldId id="478" r:id="rId8"/>
    <p:sldId id="477" r:id="rId9"/>
    <p:sldId id="479" r:id="rId10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6C6A"/>
    <a:srgbClr val="5B4D48"/>
    <a:srgbClr val="BADD8B"/>
    <a:srgbClr val="8EC640"/>
    <a:srgbClr val="0D9779"/>
    <a:srgbClr val="8E796B"/>
    <a:srgbClr val="F1E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7" autoAdjust="0"/>
    <p:restoredTop sz="77356" autoAdjust="0"/>
  </p:normalViewPr>
  <p:slideViewPr>
    <p:cSldViewPr snapToGrid="0">
      <p:cViewPr varScale="1">
        <p:scale>
          <a:sx n="53" d="100"/>
          <a:sy n="53" d="100"/>
        </p:scale>
        <p:origin x="960" y="4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7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heme" Target="../theme/theme3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475616" y="249347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AU" sz="1400" b="1" dirty="0" smtClean="0"/>
              <a:t>14</a:t>
            </a:r>
            <a:r>
              <a:rPr lang="en-AU" sz="1400" b="1" baseline="30000" dirty="0" smtClean="0"/>
              <a:t>th</a:t>
            </a:r>
            <a:r>
              <a:rPr lang="en-AU" sz="1400" b="1" dirty="0" smtClean="0"/>
              <a:t> September 2017</a:t>
            </a:r>
            <a:endParaRPr lang="en-AU" sz="1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70" y="9067072"/>
            <a:ext cx="3776054" cy="6229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450" y="9627522"/>
            <a:ext cx="1361558" cy="28495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15528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5DE6D-C9C1-4BF4-B5AA-5889BF277AA9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09" y="1"/>
            <a:ext cx="2023572" cy="8576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0731" y="9123400"/>
            <a:ext cx="1028733" cy="51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26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DCC38-679E-4735-9A77-4902CCA2549B}" type="datetimeFigureOut">
              <a:rPr lang="en-AU" smtClean="0"/>
              <a:t>12/11/2018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733E2-51A9-4ABF-970B-738C4A92D0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367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Teacher: </a:t>
            </a:r>
            <a:r>
              <a:rPr lang="en-AU" i="1" dirty="0" smtClean="0"/>
              <a:t>We</a:t>
            </a:r>
            <a:r>
              <a:rPr lang="en-AU" i="1" baseline="0" dirty="0" smtClean="0"/>
              <a:t> are going to watch a video. </a:t>
            </a:r>
            <a:r>
              <a:rPr lang="en-A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about what happens in our brain when we learn and how it feels when we learn something new. Following the video,</a:t>
            </a:r>
            <a:r>
              <a:rPr lang="en-A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will be doing a thinking routine called SEE, THINK, WONDER. Watch the video with this in mind. I won’t speak while the video is playing and I will ask you to do the same so we can focus on the narration.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video</a:t>
            </a:r>
            <a:endParaRPr lang="en-AU" sz="12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491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281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350963"/>
            <a:ext cx="6480175" cy="3646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Teacher: </a:t>
            </a:r>
            <a:r>
              <a:rPr lang="en-AU" i="1" dirty="0" smtClean="0"/>
              <a:t>Now you’ve watch the video,</a:t>
            </a:r>
            <a:r>
              <a:rPr lang="en-AU" i="1" baseline="0" dirty="0" smtClean="0"/>
              <a:t> you will use the SEE, THINK, WONDER routine to clarify your observations, understandings and thoughts. </a:t>
            </a:r>
            <a:endParaRPr lang="en-AU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826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350963"/>
            <a:ext cx="6480175" cy="3646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Teacher:</a:t>
            </a:r>
            <a:r>
              <a:rPr lang="en-AU" baseline="0" dirty="0" smtClean="0"/>
              <a:t> </a:t>
            </a:r>
            <a:r>
              <a:rPr lang="en-AU" i="1" dirty="0" smtClean="0"/>
              <a:t>What did</a:t>
            </a:r>
            <a:r>
              <a:rPr lang="en-AU" i="1" baseline="0" dirty="0" smtClean="0"/>
              <a:t> you see? </a:t>
            </a:r>
            <a:r>
              <a:rPr lang="en-AU" i="1" dirty="0" smtClean="0"/>
              <a:t>Record everything you saw in the video-</a:t>
            </a:r>
            <a:r>
              <a:rPr lang="en-AU" i="1" baseline="0" dirty="0" smtClean="0"/>
              <a:t> objects, </a:t>
            </a:r>
            <a:r>
              <a:rPr lang="en-AU" i="1" baseline="0" dirty="0" smtClean="0"/>
              <a:t>surroundings</a:t>
            </a:r>
            <a:r>
              <a:rPr lang="en-AU" i="1" baseline="0" dirty="0" smtClean="0"/>
              <a:t>, actions- in the SEE section of your activity </a:t>
            </a:r>
            <a:r>
              <a:rPr lang="en-AU" i="1" baseline="0" dirty="0" smtClean="0"/>
              <a:t>sheet. Remember this what you think about what you see, just what you can see.</a:t>
            </a:r>
            <a:endParaRPr lang="en-AU" i="1" dirty="0" smtClean="0"/>
          </a:p>
          <a:p>
            <a:r>
              <a:rPr lang="en-AU" dirty="0" smtClean="0"/>
              <a:t>SEE</a:t>
            </a:r>
            <a:r>
              <a:rPr lang="en-AU" baseline="0" dirty="0" smtClean="0"/>
              <a:t> can be done as a whole group with teacher recording student observations on board or large chart as they are shared or students record observations in groups of 2 or more and then share with class.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1938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350963"/>
            <a:ext cx="6480175" cy="3646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Teacher:</a:t>
            </a:r>
            <a:r>
              <a:rPr lang="en-AU" baseline="0" dirty="0" smtClean="0"/>
              <a:t> </a:t>
            </a:r>
            <a:r>
              <a:rPr lang="en-AU" i="1" dirty="0" smtClean="0"/>
              <a:t>What did</a:t>
            </a:r>
            <a:r>
              <a:rPr lang="en-AU" i="1" baseline="0" dirty="0" smtClean="0"/>
              <a:t> you think? </a:t>
            </a:r>
            <a:r>
              <a:rPr lang="en-AU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your SEE list as a guide to your thinking about the video -the use of </a:t>
            </a:r>
            <a:r>
              <a:rPr lang="en-AU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analogies</a:t>
            </a:r>
            <a:r>
              <a:rPr lang="en-AU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message/s. </a:t>
            </a:r>
            <a:r>
              <a:rPr lang="en-AU" i="1" dirty="0" smtClean="0"/>
              <a:t>Record your thoughts </a:t>
            </a:r>
            <a:r>
              <a:rPr lang="en-AU" i="1" baseline="0" dirty="0" smtClean="0"/>
              <a:t>in the THINK section of your activity sheet.</a:t>
            </a:r>
            <a:endParaRPr lang="en-AU" i="1" dirty="0" smtClean="0"/>
          </a:p>
          <a:p>
            <a:endParaRPr lang="en-AU" dirty="0" smtClean="0"/>
          </a:p>
          <a:p>
            <a:r>
              <a:rPr lang="en-AU" dirty="0" smtClean="0"/>
              <a:t>THINK can be done individually or in pairs.</a:t>
            </a:r>
            <a:r>
              <a:rPr lang="en-AU" baseline="0" dirty="0" smtClean="0"/>
              <a:t> Students record their thoughts on THINK chart. These can then be shared and discussed with whole group.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3370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350963"/>
            <a:ext cx="6480175" cy="3646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Teacher: </a:t>
            </a:r>
            <a:r>
              <a:rPr lang="en-AU" i="1" dirty="0" smtClean="0"/>
              <a:t>What do you wonder about after viewing this video? </a:t>
            </a:r>
            <a:r>
              <a:rPr lang="en-A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en-A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questions do you have </a:t>
            </a:r>
            <a:r>
              <a:rPr lang="en-A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 the content and message of the video?</a:t>
            </a:r>
            <a:r>
              <a:rPr lang="en-A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Record your wonderings</a:t>
            </a:r>
            <a:r>
              <a:rPr lang="en-A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n-A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WONDER section</a:t>
            </a:r>
            <a:r>
              <a:rPr lang="en-A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your activity sheet</a:t>
            </a:r>
            <a:r>
              <a:rPr lang="en-A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A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 smtClean="0"/>
          </a:p>
          <a:p>
            <a:r>
              <a:rPr lang="en-AU" dirty="0" smtClean="0"/>
              <a:t>WONDER</a:t>
            </a:r>
            <a:r>
              <a:rPr lang="en-AU" baseline="0" dirty="0" smtClean="0"/>
              <a:t> </a:t>
            </a:r>
            <a:r>
              <a:rPr lang="en-AU" dirty="0" smtClean="0"/>
              <a:t>can be done individually or in pairs.</a:t>
            </a:r>
            <a:r>
              <a:rPr lang="en-AU" baseline="0" dirty="0" smtClean="0"/>
              <a:t> Students record their wonderings on WONDER chart. These can then be shared and discussed with whole group. </a:t>
            </a:r>
          </a:p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3294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350963"/>
            <a:ext cx="6480175" cy="3646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aseline="0" dirty="0" smtClean="0"/>
              <a:t>Teacher: </a:t>
            </a:r>
            <a:r>
              <a:rPr lang="en-AU" i="1" baseline="0" dirty="0" smtClean="0"/>
              <a:t>You are now going to research one of </a:t>
            </a:r>
            <a:r>
              <a:rPr lang="en-AU" i="1" baseline="0" dirty="0" smtClean="0"/>
              <a:t>the wonderings (yours or someone else’s) </a:t>
            </a:r>
            <a:r>
              <a:rPr lang="en-AU" i="1" baseline="0" dirty="0" smtClean="0"/>
              <a:t>and share it with the group. Present your findings in an interesting way – poster, video, poem, model.</a:t>
            </a:r>
          </a:p>
          <a:p>
            <a:endParaRPr lang="en-AU" baseline="0" dirty="0" smtClean="0"/>
          </a:p>
          <a:p>
            <a:r>
              <a:rPr lang="en-AU" baseline="0" dirty="0" smtClean="0"/>
              <a:t>Students (individually or in groups) choose a WONDER statement to research. (This could be done over several sessions or set as a home task). Students share findings with class. List any questions that couldn’t be answered for future research.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0214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Teacher: </a:t>
            </a:r>
            <a:r>
              <a:rPr lang="en-AU" i="1" dirty="0" smtClean="0"/>
              <a:t>Let’s watch the video</a:t>
            </a:r>
            <a:r>
              <a:rPr lang="en-AU" i="1" baseline="0" dirty="0" smtClean="0"/>
              <a:t> again keeping in mind our observations, thoughts and questions. </a:t>
            </a:r>
            <a:endParaRPr lang="en-AU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2933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350963"/>
            <a:ext cx="6480175" cy="3646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baseline="0" dirty="0" smtClean="0"/>
              <a:t>Teacher: </a:t>
            </a:r>
            <a:r>
              <a:rPr lang="en-AU" i="1" baseline="0" dirty="0" smtClean="0"/>
              <a:t>Could you add to any of the charts we created </a:t>
            </a:r>
            <a:r>
              <a:rPr lang="en-AU" i="1" baseline="0" dirty="0" smtClean="0"/>
              <a:t>now </a:t>
            </a:r>
            <a:r>
              <a:rPr lang="en-AU" i="1" baseline="0" dirty="0" smtClean="0"/>
              <a:t>you have seen it again? Did you SEE more, THINK </a:t>
            </a:r>
            <a:r>
              <a:rPr lang="en-AU" i="1" baseline="0" dirty="0" smtClean="0"/>
              <a:t>more, </a:t>
            </a:r>
            <a:r>
              <a:rPr lang="en-AU" i="1" baseline="0" dirty="0" smtClean="0"/>
              <a:t>WONDER more?</a:t>
            </a:r>
          </a:p>
          <a:p>
            <a:pPr lvl="0"/>
            <a:r>
              <a:rPr lang="en-AU" i="0" baseline="0" dirty="0" smtClean="0"/>
              <a:t>If students do have more to share, add to charts and discuss. </a:t>
            </a:r>
            <a:endParaRPr lang="en-AU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3886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3587" y="229164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45"/>
          <a:stretch/>
        </p:blipFill>
        <p:spPr>
          <a:xfrm>
            <a:off x="451947" y="4924934"/>
            <a:ext cx="6611006" cy="1791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9" t="85831" r="25588" b="-962"/>
          <a:stretch/>
        </p:blipFill>
        <p:spPr>
          <a:xfrm>
            <a:off x="6364418" y="6179332"/>
            <a:ext cx="4540467" cy="44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32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278236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29280" y="6270665"/>
            <a:ext cx="639525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56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2723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8847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770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2883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887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5599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5691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9739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7818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2013528" y="2731511"/>
            <a:ext cx="6465454" cy="914400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3935" y="6270665"/>
            <a:ext cx="639525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1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561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5B4D4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8E796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8E796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8E796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8E796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8E796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4290" y="0"/>
            <a:ext cx="12226290" cy="4899546"/>
          </a:xfrm>
          <a:prstGeom prst="rect">
            <a:avLst/>
          </a:prstGeom>
          <a:solidFill>
            <a:srgbClr val="BAD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0971" y="1507239"/>
            <a:ext cx="9144000" cy="2223206"/>
          </a:xfrm>
        </p:spPr>
        <p:txBody>
          <a:bodyPr>
            <a:noAutofit/>
          </a:bodyPr>
          <a:lstStyle/>
          <a:p>
            <a:r>
              <a:rPr lang="en-AU" sz="3600" dirty="0" smtClean="0"/>
              <a:t>Neuroplasticity 1</a:t>
            </a:r>
          </a:p>
          <a:p>
            <a:r>
              <a:rPr lang="en-AU" sz="8000" dirty="0" smtClean="0">
                <a:solidFill>
                  <a:schemeClr val="tx1"/>
                </a:solidFill>
              </a:rPr>
              <a:t>How We Learn</a:t>
            </a:r>
          </a:p>
          <a:p>
            <a:endParaRPr lang="en-AU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45167" y="339392"/>
            <a:ext cx="5095608" cy="62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dirty="0" smtClean="0"/>
              <a:t>Secondary Module</a:t>
            </a:r>
            <a:endParaRPr lang="en-AU" sz="6600" dirty="0" smtClean="0"/>
          </a:p>
          <a:p>
            <a:endParaRPr lang="en-AU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34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 err="1" smtClean="0">
                <a:solidFill>
                  <a:schemeClr val="tx1"/>
                </a:solidFill>
              </a:rPr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How We Learn - Synapses and Neural Pathway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27283" y="938048"/>
            <a:ext cx="6558455" cy="491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/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35563" y="1600899"/>
            <a:ext cx="1199589" cy="7177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4000" b="1" dirty="0">
                <a:effectLst/>
                <a:latin typeface="FuturaStd-Heavy"/>
                <a:ea typeface="Times New Roman" panose="02020603050405020304" pitchFamily="18" charset="0"/>
                <a:cs typeface="FuturaStd-Heavy"/>
              </a:rPr>
              <a:t>SEE</a:t>
            </a:r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766715" y="3107419"/>
            <a:ext cx="1820028" cy="7177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4000" b="1" dirty="0">
                <a:effectLst/>
                <a:latin typeface="FuturaStd-Heavy"/>
                <a:ea typeface="Times New Roman" panose="02020603050405020304" pitchFamily="18" charset="0"/>
                <a:cs typeface="FuturaStd-Heavy"/>
              </a:rPr>
              <a:t>THINK</a:t>
            </a:r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820" y="2984433"/>
            <a:ext cx="1630930" cy="963731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469790" y="4811345"/>
            <a:ext cx="2593078" cy="750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4000" b="1" dirty="0">
                <a:effectLst/>
                <a:latin typeface="FuturaStd-Heavy"/>
                <a:ea typeface="Times New Roman" panose="02020603050405020304" pitchFamily="18" charset="0"/>
                <a:cs typeface="FuturaStd-Heavy"/>
              </a:rPr>
              <a:t>WONDER</a:t>
            </a:r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976" y="4561864"/>
            <a:ext cx="1078374" cy="12499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579" y="1320081"/>
            <a:ext cx="1646063" cy="166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/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35563" y="2219816"/>
            <a:ext cx="2603300" cy="13431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8000" b="1" dirty="0">
                <a:effectLst/>
                <a:latin typeface="FuturaStd-Heavy"/>
                <a:ea typeface="Times New Roman" panose="02020603050405020304" pitchFamily="18" charset="0"/>
                <a:cs typeface="FuturaStd-Heavy"/>
              </a:rPr>
              <a:t>SEE</a:t>
            </a:r>
            <a:endParaRPr lang="en-A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Magnifying gl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379" y="1270791"/>
            <a:ext cx="3537284" cy="353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8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/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349371" y="2565998"/>
            <a:ext cx="3727955" cy="140961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8000" b="1" dirty="0">
                <a:effectLst/>
                <a:latin typeface="FuturaStd-Heavy"/>
                <a:ea typeface="Times New Roman" panose="02020603050405020304" pitchFamily="18" charset="0"/>
                <a:cs typeface="FuturaStd-Heavy"/>
              </a:rPr>
              <a:t>THINK</a:t>
            </a:r>
            <a:endParaRPr lang="en-A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5835316" y="1930247"/>
            <a:ext cx="2851485" cy="2045368"/>
          </a:xfrm>
          <a:prstGeom prst="cloudCallout">
            <a:avLst>
              <a:gd name="adj1" fmla="val -71044"/>
              <a:gd name="adj2" fmla="val 52500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293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/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41179" y="2693788"/>
            <a:ext cx="5512283" cy="140961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8000" b="1" dirty="0">
                <a:effectLst/>
                <a:latin typeface="FuturaStd-Heavy"/>
                <a:ea typeface="Times New Roman" panose="02020603050405020304" pitchFamily="18" charset="0"/>
                <a:cs typeface="FuturaStd-Heavy"/>
              </a:rPr>
              <a:t>WONDER</a:t>
            </a:r>
            <a:endParaRPr lang="en-A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0440" r="30329"/>
          <a:stretch/>
        </p:blipFill>
        <p:spPr>
          <a:xfrm>
            <a:off x="6805071" y="2053023"/>
            <a:ext cx="770022" cy="10304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35063">
            <a:off x="5985164" y="2563019"/>
            <a:ext cx="1097375" cy="12497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04528">
            <a:off x="7382660" y="2563019"/>
            <a:ext cx="1097375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/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find ans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668338"/>
            <a:ext cx="4982845" cy="49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727364" y="1299845"/>
            <a:ext cx="5915174" cy="4351338"/>
          </a:xfrm>
        </p:spPr>
        <p:txBody>
          <a:bodyPr>
            <a:normAutofit/>
          </a:bodyPr>
          <a:lstStyle/>
          <a:p>
            <a:pPr marL="177800" lvl="0" indent="0">
              <a:buNone/>
            </a:pPr>
            <a:endParaRPr lang="en-A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7800" lvl="0" indent="0">
              <a:lnSpc>
                <a:spcPct val="150000"/>
              </a:lnSpc>
              <a:buNone/>
            </a:pPr>
            <a:r>
              <a:rPr lang="en-A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Research</a:t>
            </a:r>
          </a:p>
          <a:p>
            <a:pPr marL="177800" lvl="0" indent="0">
              <a:buNone/>
            </a:pPr>
            <a:endParaRPr lang="en-A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7800" lvl="0" indent="0">
              <a:buNone/>
            </a:pPr>
            <a:endParaRPr lang="en-A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7800" lvl="0" indent="0">
              <a:buNone/>
            </a:pPr>
            <a:r>
              <a:rPr lang="en-A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A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1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 err="1" smtClean="0">
                <a:solidFill>
                  <a:schemeClr val="tx1"/>
                </a:solidFill>
              </a:rPr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How We Learn - Synapses and Neural Pathway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61354" y="859415"/>
            <a:ext cx="6558455" cy="491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1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/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727364" y="1299845"/>
            <a:ext cx="5915174" cy="4351338"/>
          </a:xfrm>
        </p:spPr>
        <p:txBody>
          <a:bodyPr>
            <a:normAutofit/>
          </a:bodyPr>
          <a:lstStyle/>
          <a:p>
            <a:pPr marL="177800" lvl="0" indent="0">
              <a:buNone/>
            </a:pPr>
            <a:endParaRPr lang="en-A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7800" lvl="0" indent="0">
              <a:lnSpc>
                <a:spcPct val="150000"/>
              </a:lnSpc>
              <a:buNone/>
            </a:pPr>
            <a:r>
              <a:rPr lang="en-A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Reflection</a:t>
            </a:r>
          </a:p>
          <a:p>
            <a:pPr marL="177800" lvl="0" indent="0">
              <a:buNone/>
            </a:pPr>
            <a:endParaRPr lang="en-A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7800" lvl="0" indent="0">
              <a:buNone/>
            </a:pPr>
            <a:endParaRPr lang="en-A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7800" lvl="0" indent="0">
              <a:buNone/>
            </a:pPr>
            <a:r>
              <a:rPr lang="en-A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A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557" y="1585780"/>
            <a:ext cx="5248461" cy="3467483"/>
          </a:xfrm>
          <a:prstGeom prst="rect">
            <a:avLst/>
          </a:prstGeom>
          <a:ln w="19050">
            <a:solidFill>
              <a:srgbClr val="736C6A"/>
            </a:solidFill>
          </a:ln>
        </p:spPr>
      </p:pic>
    </p:spTree>
    <p:extLst>
      <p:ext uri="{BB962C8B-B14F-4D97-AF65-F5344CB8AC3E}">
        <p14:creationId xmlns:p14="http://schemas.microsoft.com/office/powerpoint/2010/main" val="29854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inkPlus">
      <a:majorFont>
        <a:latin typeface="Futura Md BT"/>
        <a:ea typeface=""/>
        <a:cs typeface=""/>
      </a:majorFont>
      <a:minorFont>
        <a:latin typeface="Futura Md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13193</TotalTime>
  <Words>510</Words>
  <Application>Microsoft Office PowerPoint</Application>
  <PresentationFormat>Widescreen</PresentationFormat>
  <Paragraphs>53</Paragraphs>
  <Slides>9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Futura Md BT</vt:lpstr>
      <vt:lpstr>FuturaStd-Heavy</vt:lpstr>
      <vt:lpstr>Times New Roman</vt:lpstr>
      <vt:lpstr>Office Theme</vt:lpstr>
      <vt:lpstr>PowerPoint Presentation</vt:lpstr>
      <vt:lpstr>ThinkPlus</vt:lpstr>
      <vt:lpstr>ThinkPlus</vt:lpstr>
      <vt:lpstr>ThinkPlus</vt:lpstr>
      <vt:lpstr>ThinkPlus</vt:lpstr>
      <vt:lpstr>ThinkPlus</vt:lpstr>
      <vt:lpstr>ThinkPlus</vt:lpstr>
      <vt:lpstr>ThinkPlus</vt:lpstr>
      <vt:lpstr>ThinkPlus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Joash Amosa</dc:creator>
  <cp:lastModifiedBy>Lanyon, Bernadette</cp:lastModifiedBy>
  <cp:revision>205</cp:revision>
  <cp:lastPrinted>2018-11-12T02:38:27Z</cp:lastPrinted>
  <dcterms:created xsi:type="dcterms:W3CDTF">2016-10-21T00:49:16Z</dcterms:created>
  <dcterms:modified xsi:type="dcterms:W3CDTF">2018-11-12T03:10:43Z</dcterms:modified>
</cp:coreProperties>
</file>