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492" r:id="rId3"/>
    <p:sldId id="503" r:id="rId4"/>
    <p:sldId id="504" r:id="rId5"/>
    <p:sldId id="502" r:id="rId6"/>
    <p:sldId id="473" r:id="rId7"/>
    <p:sldId id="495" r:id="rId8"/>
    <p:sldId id="496" r:id="rId9"/>
    <p:sldId id="497" r:id="rId10"/>
    <p:sldId id="498" r:id="rId11"/>
    <p:sldId id="499" r:id="rId12"/>
    <p:sldId id="471" r:id="rId13"/>
    <p:sldId id="483" r:id="rId14"/>
    <p:sldId id="484" r:id="rId15"/>
    <p:sldId id="485" r:id="rId16"/>
    <p:sldId id="486" r:id="rId17"/>
    <p:sldId id="487" r:id="rId18"/>
    <p:sldId id="488" r:id="rId19"/>
    <p:sldId id="489" r:id="rId20"/>
    <p:sldId id="490" r:id="rId21"/>
    <p:sldId id="500" r:id="rId22"/>
    <p:sldId id="501" r:id="rId23"/>
    <p:sldId id="472" r:id="rId24"/>
    <p:sldId id="479" r:id="rId25"/>
    <p:sldId id="477" r:id="rId26"/>
    <p:sldId id="481" r:id="rId27"/>
    <p:sldId id="480" r:id="rId28"/>
    <p:sldId id="478" r:id="rId29"/>
    <p:sldId id="482" r:id="rId30"/>
    <p:sldId id="476" r:id="rId31"/>
    <p:sldId id="493" r:id="rId32"/>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6C6A"/>
    <a:srgbClr val="5B4D48"/>
    <a:srgbClr val="BADD8B"/>
    <a:srgbClr val="8EC640"/>
    <a:srgbClr val="0D9779"/>
    <a:srgbClr val="8E796B"/>
    <a:srgbClr val="F1E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99" autoAdjust="0"/>
    <p:restoredTop sz="75785" autoAdjust="0"/>
  </p:normalViewPr>
  <p:slideViewPr>
    <p:cSldViewPr snapToGrid="0">
      <p:cViewPr>
        <p:scale>
          <a:sx n="66" d="100"/>
          <a:sy n="66" d="100"/>
        </p:scale>
        <p:origin x="444" y="-264"/>
      </p:cViewPr>
      <p:guideLst/>
    </p:cSldViewPr>
  </p:slideViewPr>
  <p:notesTextViewPr>
    <p:cViewPr>
      <p:scale>
        <a:sx n="100" d="100"/>
        <a:sy n="100" d="100"/>
      </p:scale>
      <p:origin x="0" y="0"/>
    </p:cViewPr>
  </p:notesTextViewPr>
  <p:notesViewPr>
    <p:cSldViewPr snapToGrid="0">
      <p:cViewPr varScale="1">
        <p:scale>
          <a:sx n="52" d="100"/>
          <a:sy n="52" d="100"/>
        </p:scale>
        <p:origin x="2672"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3.xml"/><Relationship Id="rId5" Type="http://schemas.openxmlformats.org/officeDocument/2006/relationships/image" Target="../media/image6.png"/><Relationship Id="rId4" Type="http://schemas.openxmlformats.org/officeDocument/2006/relationships/image" Target="../media/image5.gif"/></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sz="quarter" idx="1"/>
          </p:nvPr>
        </p:nvSpPr>
        <p:spPr>
          <a:xfrm>
            <a:off x="3475616" y="249347"/>
            <a:ext cx="2949787" cy="498693"/>
          </a:xfrm>
          <a:prstGeom prst="rect">
            <a:avLst/>
          </a:prstGeom>
        </p:spPr>
        <p:txBody>
          <a:bodyPr vert="horz" lIns="91440" tIns="45720" rIns="91440" bIns="45720" rtlCol="0"/>
          <a:lstStyle>
            <a:lvl1pPr algn="r">
              <a:defRPr sz="1200"/>
            </a:lvl1pPr>
          </a:lstStyle>
          <a:p>
            <a:r>
              <a:rPr lang="en-AU" sz="1400" b="1" dirty="0" smtClean="0"/>
              <a:t>14</a:t>
            </a:r>
            <a:r>
              <a:rPr lang="en-AU" sz="1400" b="1" baseline="30000" dirty="0" smtClean="0"/>
              <a:t>th</a:t>
            </a:r>
            <a:r>
              <a:rPr lang="en-AU" sz="1400" b="1" dirty="0" smtClean="0"/>
              <a:t> September 2017</a:t>
            </a:r>
            <a:endParaRPr lang="en-AU" sz="1400" b="1" dirty="0"/>
          </a:p>
        </p:txBody>
      </p:sp>
      <p:pic>
        <p:nvPicPr>
          <p:cNvPr id="8" name="Picture 7"/>
          <p:cNvPicPr>
            <a:picLocks noChangeAspect="1"/>
          </p:cNvPicPr>
          <p:nvPr/>
        </p:nvPicPr>
        <p:blipFill>
          <a:blip r:embed="rId2"/>
          <a:stretch>
            <a:fillRect/>
          </a:stretch>
        </p:blipFill>
        <p:spPr>
          <a:xfrm>
            <a:off x="257570" y="9067072"/>
            <a:ext cx="3776054" cy="622920"/>
          </a:xfrm>
          <a:prstGeom prst="rect">
            <a:avLst/>
          </a:prstGeom>
        </p:spPr>
      </p:pic>
      <p:pic>
        <p:nvPicPr>
          <p:cNvPr id="10" name="Picture 9"/>
          <p:cNvPicPr>
            <a:picLocks noChangeAspect="1"/>
          </p:cNvPicPr>
          <p:nvPr/>
        </p:nvPicPr>
        <p:blipFill>
          <a:blip r:embed="rId3"/>
          <a:stretch>
            <a:fillRect/>
          </a:stretch>
        </p:blipFill>
        <p:spPr>
          <a:xfrm>
            <a:off x="2293450" y="9627522"/>
            <a:ext cx="1361558" cy="284953"/>
          </a:xfrm>
          <a:prstGeom prst="rect">
            <a:avLst/>
          </a:prstGeom>
        </p:spPr>
      </p:pic>
      <p:sp>
        <p:nvSpPr>
          <p:cNvPr id="4" name="Footer Placeholder 3"/>
          <p:cNvSpPr>
            <a:spLocks noGrp="1"/>
          </p:cNvSpPr>
          <p:nvPr>
            <p:ph type="ftr" sz="quarter" idx="2"/>
          </p:nvPr>
        </p:nvSpPr>
        <p:spPr>
          <a:xfrm>
            <a:off x="0" y="9315528"/>
            <a:ext cx="2949787" cy="498692"/>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E815DE6D-C9C1-4BF4-B5AA-5889BF277AA9}" type="slidenum">
              <a:rPr lang="en-AU" smtClean="0"/>
              <a:t>‹#›</a:t>
            </a:fld>
            <a:endParaRPr lang="en-AU"/>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209" y="1"/>
            <a:ext cx="2023572" cy="857692"/>
          </a:xfrm>
          <a:prstGeom prst="rect">
            <a:avLst/>
          </a:prstGeom>
        </p:spPr>
      </p:pic>
      <p:pic>
        <p:nvPicPr>
          <p:cNvPr id="9" name="Picture 8"/>
          <p:cNvPicPr>
            <a:picLocks noChangeAspect="1"/>
          </p:cNvPicPr>
          <p:nvPr/>
        </p:nvPicPr>
        <p:blipFill>
          <a:blip r:embed="rId5"/>
          <a:stretch>
            <a:fillRect/>
          </a:stretch>
        </p:blipFill>
        <p:spPr>
          <a:xfrm>
            <a:off x="5330731" y="9123400"/>
            <a:ext cx="1028733" cy="510264"/>
          </a:xfrm>
          <a:prstGeom prst="rect">
            <a:avLst/>
          </a:prstGeom>
        </p:spPr>
      </p:pic>
    </p:spTree>
    <p:extLst>
      <p:ext uri="{BB962C8B-B14F-4D97-AF65-F5344CB8AC3E}">
        <p14:creationId xmlns:p14="http://schemas.microsoft.com/office/powerpoint/2010/main" val="1936426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985DCC38-679E-4735-9A77-4902CCA2549B}" type="datetimeFigureOut">
              <a:rPr lang="en-AU" smtClean="0"/>
              <a:t>13/11/2018</a:t>
            </a:fld>
            <a:endParaRPr lang="en-AU"/>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CBC733E2-51A9-4ABF-970B-738C4A92D0C8}" type="slidenum">
              <a:rPr lang="en-AU" smtClean="0"/>
              <a:t>‹#›</a:t>
            </a:fld>
            <a:endParaRPr lang="en-AU"/>
          </a:p>
        </p:txBody>
      </p:sp>
    </p:spTree>
    <p:extLst>
      <p:ext uri="{BB962C8B-B14F-4D97-AF65-F5344CB8AC3E}">
        <p14:creationId xmlns:p14="http://schemas.microsoft.com/office/powerpoint/2010/main" val="2053677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smtClean="0"/>
              <a:t>Teacher: </a:t>
            </a:r>
            <a:r>
              <a:rPr lang="en-AU" i="1" baseline="0" dirty="0" smtClean="0"/>
              <a:t>In this session, we are going to look at the way you study. Do you do it efficiently? What is the best way to study? What does your study time look like?</a:t>
            </a:r>
          </a:p>
          <a:p>
            <a:endParaRPr lang="en-AU" dirty="0"/>
          </a:p>
        </p:txBody>
      </p:sp>
      <p:sp>
        <p:nvSpPr>
          <p:cNvPr id="4" name="Slide Number Placeholder 3"/>
          <p:cNvSpPr>
            <a:spLocks noGrp="1"/>
          </p:cNvSpPr>
          <p:nvPr>
            <p:ph type="sldNum" sz="quarter" idx="10"/>
          </p:nvPr>
        </p:nvSpPr>
        <p:spPr/>
        <p:txBody>
          <a:bodyPr/>
          <a:lstStyle/>
          <a:p>
            <a:fld id="{CBC733E2-51A9-4ABF-970B-738C4A92D0C8}" type="slidenum">
              <a:rPr lang="en-AU" smtClean="0"/>
              <a:t>1</a:t>
            </a:fld>
            <a:endParaRPr lang="en-AU"/>
          </a:p>
        </p:txBody>
      </p:sp>
    </p:spTree>
    <p:extLst>
      <p:ext uri="{BB962C8B-B14F-4D97-AF65-F5344CB8AC3E}">
        <p14:creationId xmlns:p14="http://schemas.microsoft.com/office/powerpoint/2010/main" val="391491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i="1" baseline="0" dirty="0" smtClean="0"/>
              <a:t>Teacher: Like this?</a:t>
            </a:r>
          </a:p>
        </p:txBody>
      </p:sp>
      <p:sp>
        <p:nvSpPr>
          <p:cNvPr id="4" name="Slide Number Placeholder 3"/>
          <p:cNvSpPr>
            <a:spLocks noGrp="1"/>
          </p:cNvSpPr>
          <p:nvPr>
            <p:ph type="sldNum" sz="quarter" idx="10"/>
          </p:nvPr>
        </p:nvSpPr>
        <p:spPr/>
        <p:txBody>
          <a:bodyPr/>
          <a:lstStyle/>
          <a:p>
            <a:fld id="{CBC733E2-51A9-4ABF-970B-738C4A92D0C8}" type="slidenum">
              <a:rPr lang="en-AU" smtClean="0"/>
              <a:t>2</a:t>
            </a:fld>
            <a:endParaRPr lang="en-AU"/>
          </a:p>
        </p:txBody>
      </p:sp>
    </p:spTree>
    <p:extLst>
      <p:ext uri="{BB962C8B-B14F-4D97-AF65-F5344CB8AC3E}">
        <p14:creationId xmlns:p14="http://schemas.microsoft.com/office/powerpoint/2010/main" val="1217350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Or this?</a:t>
            </a:r>
          </a:p>
        </p:txBody>
      </p:sp>
      <p:sp>
        <p:nvSpPr>
          <p:cNvPr id="4" name="Slide Number Placeholder 3"/>
          <p:cNvSpPr>
            <a:spLocks noGrp="1"/>
          </p:cNvSpPr>
          <p:nvPr>
            <p:ph type="sldNum" sz="quarter" idx="10"/>
          </p:nvPr>
        </p:nvSpPr>
        <p:spPr/>
        <p:txBody>
          <a:bodyPr/>
          <a:lstStyle/>
          <a:p>
            <a:fld id="{CBC733E2-51A9-4ABF-970B-738C4A92D0C8}" type="slidenum">
              <a:rPr lang="en-AU" smtClean="0"/>
              <a:t>3</a:t>
            </a:fld>
            <a:endParaRPr lang="en-AU"/>
          </a:p>
        </p:txBody>
      </p:sp>
    </p:spTree>
    <p:extLst>
      <p:ext uri="{BB962C8B-B14F-4D97-AF65-F5344CB8AC3E}">
        <p14:creationId xmlns:p14="http://schemas.microsoft.com/office/powerpoint/2010/main" val="194629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Maybe this?</a:t>
            </a:r>
          </a:p>
        </p:txBody>
      </p:sp>
      <p:sp>
        <p:nvSpPr>
          <p:cNvPr id="4" name="Slide Number Placeholder 3"/>
          <p:cNvSpPr>
            <a:spLocks noGrp="1"/>
          </p:cNvSpPr>
          <p:nvPr>
            <p:ph type="sldNum" sz="quarter" idx="10"/>
          </p:nvPr>
        </p:nvSpPr>
        <p:spPr/>
        <p:txBody>
          <a:bodyPr/>
          <a:lstStyle/>
          <a:p>
            <a:fld id="{CBC733E2-51A9-4ABF-970B-738C4A92D0C8}" type="slidenum">
              <a:rPr lang="en-AU" smtClean="0"/>
              <a:t>4</a:t>
            </a:fld>
            <a:endParaRPr lang="en-AU"/>
          </a:p>
        </p:txBody>
      </p:sp>
    </p:spTree>
    <p:extLst>
      <p:ext uri="{BB962C8B-B14F-4D97-AF65-F5344CB8AC3E}">
        <p14:creationId xmlns:p14="http://schemas.microsoft.com/office/powerpoint/2010/main" val="3935873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Or </a:t>
            </a:r>
            <a:r>
              <a:rPr lang="en-AU" i="1" baseline="0" dirty="0" smtClean="0"/>
              <a:t>even this</a:t>
            </a:r>
            <a:r>
              <a:rPr lang="en-AU" i="1" baseline="0" dirty="0" smtClean="0"/>
              <a:t>?</a:t>
            </a:r>
          </a:p>
          <a:p>
            <a:r>
              <a:rPr lang="en-AU" i="1" baseline="0" dirty="0" smtClean="0"/>
              <a:t>Studying is tough, but sometimes we make it even harder than it should be. We get distracted, lose attention and take twice as long to get something done as we should. </a:t>
            </a:r>
          </a:p>
        </p:txBody>
      </p:sp>
      <p:sp>
        <p:nvSpPr>
          <p:cNvPr id="4" name="Slide Number Placeholder 3"/>
          <p:cNvSpPr>
            <a:spLocks noGrp="1"/>
          </p:cNvSpPr>
          <p:nvPr>
            <p:ph type="sldNum" sz="quarter" idx="10"/>
          </p:nvPr>
        </p:nvSpPr>
        <p:spPr/>
        <p:txBody>
          <a:bodyPr/>
          <a:lstStyle/>
          <a:p>
            <a:fld id="{CBC733E2-51A9-4ABF-970B-738C4A92D0C8}" type="slidenum">
              <a:rPr lang="en-AU" smtClean="0"/>
              <a:t>5</a:t>
            </a:fld>
            <a:endParaRPr lang="en-AU"/>
          </a:p>
        </p:txBody>
      </p:sp>
    </p:spTree>
    <p:extLst>
      <p:ext uri="{BB962C8B-B14F-4D97-AF65-F5344CB8AC3E}">
        <p14:creationId xmlns:p14="http://schemas.microsoft.com/office/powerpoint/2010/main" val="4102634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It is very easy to be distracted when it comes to studying. Scientist have found that the time spent studying is greatly increased when the person studying is surrounded by distractions. What are some of the things that might distract you while you are studying? </a:t>
            </a:r>
            <a:r>
              <a:rPr lang="en-AU" i="0" baseline="0" dirty="0" smtClean="0"/>
              <a:t>(have one or two students list on board as students suggest distractions)</a:t>
            </a:r>
            <a:r>
              <a:rPr lang="en-AU" i="1" baseline="0" dirty="0" smtClean="0"/>
              <a:t> There a few simple things you can do to reduce those distractions, keep you brain focused and get things done faster</a:t>
            </a:r>
            <a:r>
              <a:rPr lang="en-AU" baseline="0" dirty="0" smtClean="0"/>
              <a:t>. </a:t>
            </a:r>
          </a:p>
        </p:txBody>
      </p:sp>
      <p:sp>
        <p:nvSpPr>
          <p:cNvPr id="4" name="Slide Number Placeholder 3"/>
          <p:cNvSpPr>
            <a:spLocks noGrp="1"/>
          </p:cNvSpPr>
          <p:nvPr>
            <p:ph type="sldNum" sz="quarter" idx="10"/>
          </p:nvPr>
        </p:nvSpPr>
        <p:spPr/>
        <p:txBody>
          <a:bodyPr/>
          <a:lstStyle/>
          <a:p>
            <a:fld id="{CBC733E2-51A9-4ABF-970B-738C4A92D0C8}" type="slidenum">
              <a:rPr lang="en-AU" smtClean="0"/>
              <a:t>6</a:t>
            </a:fld>
            <a:endParaRPr lang="en-AU"/>
          </a:p>
        </p:txBody>
      </p:sp>
    </p:spTree>
    <p:extLst>
      <p:ext uri="{BB962C8B-B14F-4D97-AF65-F5344CB8AC3E}">
        <p14:creationId xmlns:p14="http://schemas.microsoft.com/office/powerpoint/2010/main" val="149654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We are going to start with an activity demonstrating how distractions affect our brain and therefore our concentration. I will need two volunteers to read two passages about the brain to the group. While the volunteers are reading, see if you can listen to both and remember what each person has read. </a:t>
            </a:r>
            <a:r>
              <a:rPr lang="en-AU" i="0" baseline="0" dirty="0" smtClean="0"/>
              <a:t>(both readers read at the same time) </a:t>
            </a:r>
            <a:endParaRPr lang="en-AU" i="0" baseline="0" dirty="0" smtClean="0"/>
          </a:p>
          <a:p>
            <a:r>
              <a:rPr lang="en-AU" i="1" baseline="0" dirty="0" smtClean="0"/>
              <a:t>Can </a:t>
            </a:r>
            <a:r>
              <a:rPr lang="en-AU" i="1" baseline="0" dirty="0" smtClean="0"/>
              <a:t>anyone tell me exactly what both readers said? Can anyone tell me what Reader 1 read? The other reader? Who found they were </a:t>
            </a:r>
            <a:r>
              <a:rPr lang="en-AU" i="1" baseline="0" dirty="0" smtClean="0"/>
              <a:t>switching </a:t>
            </a:r>
            <a:r>
              <a:rPr lang="en-AU" i="1" baseline="0" dirty="0" smtClean="0"/>
              <a:t>between the two </a:t>
            </a:r>
            <a:r>
              <a:rPr lang="en-AU" i="1" baseline="0" dirty="0" smtClean="0"/>
              <a:t>readers? </a:t>
            </a:r>
            <a:r>
              <a:rPr lang="en-AU" i="1" baseline="0" dirty="0" smtClean="0"/>
              <a:t>How did that go? Who just gave up? </a:t>
            </a:r>
            <a:r>
              <a:rPr lang="en-AU" i="0" baseline="0" dirty="0" smtClean="0"/>
              <a:t>(students share their experiences) </a:t>
            </a:r>
            <a:r>
              <a:rPr lang="en-AU" i="1" baseline="0" dirty="0" smtClean="0"/>
              <a:t>Turns out you can’t actually listen to two things at once. BUT many of us think we can. Let’s look at the science behind why listening to two things at once is impossible.</a:t>
            </a:r>
          </a:p>
          <a:p>
            <a:endParaRPr lang="en-US" sz="1200" b="1" kern="1200" dirty="0" smtClean="0">
              <a:solidFill>
                <a:schemeClr val="tx1"/>
              </a:solidFill>
              <a:effectLst/>
              <a:latin typeface="+mn-lt"/>
              <a:ea typeface="+mn-ea"/>
              <a:cs typeface="+mn-cs"/>
            </a:endParaRPr>
          </a:p>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7</a:t>
            </a:fld>
            <a:endParaRPr lang="en-AU"/>
          </a:p>
        </p:txBody>
      </p:sp>
    </p:spTree>
    <p:extLst>
      <p:ext uri="{BB962C8B-B14F-4D97-AF65-F5344CB8AC3E}">
        <p14:creationId xmlns:p14="http://schemas.microsoft.com/office/powerpoint/2010/main" val="3819792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When we listen to speech (animation 1) </a:t>
            </a:r>
            <a:r>
              <a:rPr lang="en-AU" i="1" baseline="0" dirty="0" smtClean="0"/>
              <a:t>the </a:t>
            </a:r>
            <a:r>
              <a:rPr lang="en-AU" i="1" baseline="0" dirty="0" smtClean="0"/>
              <a:t>area of the </a:t>
            </a:r>
            <a:r>
              <a:rPr lang="en-AU" i="1" baseline="0" dirty="0" smtClean="0"/>
              <a:t>brain associated with processing speech </a:t>
            </a:r>
            <a:r>
              <a:rPr lang="en-AU" i="1" baseline="0" dirty="0" smtClean="0"/>
              <a:t>lights up. Scientist have proven that this area for listening is only capable of doing one thing at a time, so it is impossible to listen to two or more things at once. There are people who say they can (often musicians) but what they are actually doing is switching back and forward from one thing to the other, each time losing a bit of what was said. Some people are just better at quickly switching back and forward but they cant listen and understand two different things at the same time. It is impossible!</a:t>
            </a:r>
          </a:p>
          <a:p>
            <a:r>
              <a:rPr lang="en-AU" i="1" baseline="0" dirty="0" smtClean="0"/>
              <a:t>(animation 2)  And so…..  The next slide has more information about the brain. Read it, but at the same time, listen to some </a:t>
            </a:r>
            <a:r>
              <a:rPr lang="en-AU" i="1" baseline="0" dirty="0" smtClean="0"/>
              <a:t>different </a:t>
            </a:r>
            <a:r>
              <a:rPr lang="en-AU" i="1" baseline="0" dirty="0" smtClean="0"/>
              <a:t>brain information</a:t>
            </a:r>
            <a:r>
              <a:rPr lang="en-AU" baseline="0" dirty="0" smtClean="0"/>
              <a:t>. </a:t>
            </a:r>
          </a:p>
        </p:txBody>
      </p:sp>
      <p:sp>
        <p:nvSpPr>
          <p:cNvPr id="4" name="Slide Number Placeholder 3"/>
          <p:cNvSpPr>
            <a:spLocks noGrp="1"/>
          </p:cNvSpPr>
          <p:nvPr>
            <p:ph type="sldNum" sz="quarter" idx="10"/>
          </p:nvPr>
        </p:nvSpPr>
        <p:spPr/>
        <p:txBody>
          <a:bodyPr/>
          <a:lstStyle/>
          <a:p>
            <a:fld id="{CBC733E2-51A9-4ABF-970B-738C4A92D0C8}" type="slidenum">
              <a:rPr lang="en-AU" smtClean="0"/>
              <a:t>8</a:t>
            </a:fld>
            <a:endParaRPr lang="en-AU"/>
          </a:p>
        </p:txBody>
      </p:sp>
    </p:spTree>
    <p:extLst>
      <p:ext uri="{BB962C8B-B14F-4D97-AF65-F5344CB8AC3E}">
        <p14:creationId xmlns:p14="http://schemas.microsoft.com/office/powerpoint/2010/main" val="2303286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9</a:t>
            </a:fld>
            <a:endParaRPr lang="en-AU"/>
          </a:p>
        </p:txBody>
      </p:sp>
    </p:spTree>
    <p:extLst>
      <p:ext uri="{BB962C8B-B14F-4D97-AF65-F5344CB8AC3E}">
        <p14:creationId xmlns:p14="http://schemas.microsoft.com/office/powerpoint/2010/main" val="1430770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Who can recall all the information on the slide? What about </a:t>
            </a:r>
            <a:r>
              <a:rPr lang="en-AU" i="1" baseline="0" dirty="0" smtClean="0"/>
              <a:t>the information </a:t>
            </a:r>
            <a:r>
              <a:rPr lang="en-AU" i="1" baseline="0" dirty="0" smtClean="0"/>
              <a:t>being read to you? Who found they </a:t>
            </a:r>
            <a:r>
              <a:rPr lang="en-AU" i="1" baseline="0" dirty="0" smtClean="0"/>
              <a:t>either </a:t>
            </a:r>
            <a:r>
              <a:rPr lang="en-AU" i="1" baseline="0" dirty="0" smtClean="0"/>
              <a:t>read or </a:t>
            </a:r>
            <a:r>
              <a:rPr lang="en-AU" i="1" baseline="0" dirty="0" smtClean="0"/>
              <a:t>listened</a:t>
            </a:r>
            <a:r>
              <a:rPr lang="en-AU" i="1" baseline="0" dirty="0" smtClean="0"/>
              <a:t>? Who found it very difficult? Who just gave up because it was just too hard? Let’s look at the science behind why we can’t read and listen at the same time. Earlier we looked at the area of the brain used for listening. (animation 1) When we read, (animation 2) the part of the brain associated with vision lights up.</a:t>
            </a:r>
          </a:p>
        </p:txBody>
      </p:sp>
      <p:sp>
        <p:nvSpPr>
          <p:cNvPr id="4" name="Slide Number Placeholder 3"/>
          <p:cNvSpPr>
            <a:spLocks noGrp="1"/>
          </p:cNvSpPr>
          <p:nvPr>
            <p:ph type="sldNum" sz="quarter" idx="10"/>
          </p:nvPr>
        </p:nvSpPr>
        <p:spPr/>
        <p:txBody>
          <a:bodyPr/>
          <a:lstStyle/>
          <a:p>
            <a:fld id="{CBC733E2-51A9-4ABF-970B-738C4A92D0C8}" type="slidenum">
              <a:rPr lang="en-AU" smtClean="0"/>
              <a:t>10</a:t>
            </a:fld>
            <a:endParaRPr lang="en-AU"/>
          </a:p>
        </p:txBody>
      </p:sp>
    </p:spTree>
    <p:extLst>
      <p:ext uri="{BB962C8B-B14F-4D97-AF65-F5344CB8AC3E}">
        <p14:creationId xmlns:p14="http://schemas.microsoft.com/office/powerpoint/2010/main" val="701345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But, as it turns out, almost immediately the area of the brain used for listening lights up too. Why is this? Because when we read, we are actually listening to our reading </a:t>
            </a:r>
            <a:r>
              <a:rPr lang="en-AU" i="1" baseline="0" dirty="0" smtClean="0"/>
              <a:t>voice. We </a:t>
            </a:r>
            <a:r>
              <a:rPr lang="en-AU" i="1" baseline="0" dirty="0" smtClean="0"/>
              <a:t>need to use the listening part of the brain to process what we are reading. As we know, that part of the brain can only process one thing at a time so it is unable to listen to someone else and listen to your reading voice at the same time. </a:t>
            </a:r>
          </a:p>
          <a:p>
            <a:r>
              <a:rPr lang="en-AU" i="1" baseline="0" dirty="0" smtClean="0"/>
              <a:t>Let’s try another activity to test how well we do when </a:t>
            </a:r>
            <a:r>
              <a:rPr lang="en-AU" i="1" baseline="0" dirty="0" smtClean="0"/>
              <a:t>we try to listen and read </a:t>
            </a:r>
            <a:r>
              <a:rPr lang="en-AU" i="1" baseline="0" dirty="0" smtClean="0"/>
              <a:t>at the same time. </a:t>
            </a:r>
          </a:p>
        </p:txBody>
      </p:sp>
      <p:sp>
        <p:nvSpPr>
          <p:cNvPr id="4" name="Slide Number Placeholder 3"/>
          <p:cNvSpPr>
            <a:spLocks noGrp="1"/>
          </p:cNvSpPr>
          <p:nvPr>
            <p:ph type="sldNum" sz="quarter" idx="10"/>
          </p:nvPr>
        </p:nvSpPr>
        <p:spPr/>
        <p:txBody>
          <a:bodyPr/>
          <a:lstStyle/>
          <a:p>
            <a:fld id="{CBC733E2-51A9-4ABF-970B-738C4A92D0C8}" type="slidenum">
              <a:rPr lang="en-AU" smtClean="0"/>
              <a:t>11</a:t>
            </a:fld>
            <a:endParaRPr lang="en-AU"/>
          </a:p>
        </p:txBody>
      </p:sp>
    </p:spTree>
    <p:extLst>
      <p:ext uri="{BB962C8B-B14F-4D97-AF65-F5344CB8AC3E}">
        <p14:creationId xmlns:p14="http://schemas.microsoft.com/office/powerpoint/2010/main" val="2658014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12</a:t>
            </a:fld>
            <a:endParaRPr lang="en-AU"/>
          </a:p>
        </p:txBody>
      </p:sp>
    </p:spTree>
    <p:extLst>
      <p:ext uri="{BB962C8B-B14F-4D97-AF65-F5344CB8AC3E}">
        <p14:creationId xmlns:p14="http://schemas.microsoft.com/office/powerpoint/2010/main" val="3522625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13</a:t>
            </a:fld>
            <a:endParaRPr lang="en-AU"/>
          </a:p>
        </p:txBody>
      </p:sp>
    </p:spTree>
    <p:extLst>
      <p:ext uri="{BB962C8B-B14F-4D97-AF65-F5344CB8AC3E}">
        <p14:creationId xmlns:p14="http://schemas.microsoft.com/office/powerpoint/2010/main" val="2651630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14</a:t>
            </a:fld>
            <a:endParaRPr lang="en-AU"/>
          </a:p>
        </p:txBody>
      </p:sp>
    </p:spTree>
    <p:extLst>
      <p:ext uri="{BB962C8B-B14F-4D97-AF65-F5344CB8AC3E}">
        <p14:creationId xmlns:p14="http://schemas.microsoft.com/office/powerpoint/2010/main" val="3175232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15</a:t>
            </a:fld>
            <a:endParaRPr lang="en-AU"/>
          </a:p>
        </p:txBody>
      </p:sp>
    </p:spTree>
    <p:extLst>
      <p:ext uri="{BB962C8B-B14F-4D97-AF65-F5344CB8AC3E}">
        <p14:creationId xmlns:p14="http://schemas.microsoft.com/office/powerpoint/2010/main" val="186973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16</a:t>
            </a:fld>
            <a:endParaRPr lang="en-AU"/>
          </a:p>
        </p:txBody>
      </p:sp>
    </p:spTree>
    <p:extLst>
      <p:ext uri="{BB962C8B-B14F-4D97-AF65-F5344CB8AC3E}">
        <p14:creationId xmlns:p14="http://schemas.microsoft.com/office/powerpoint/2010/main" val="2364422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17</a:t>
            </a:fld>
            <a:endParaRPr lang="en-AU"/>
          </a:p>
        </p:txBody>
      </p:sp>
    </p:spTree>
    <p:extLst>
      <p:ext uri="{BB962C8B-B14F-4D97-AF65-F5344CB8AC3E}">
        <p14:creationId xmlns:p14="http://schemas.microsoft.com/office/powerpoint/2010/main" val="3469881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18</a:t>
            </a:fld>
            <a:endParaRPr lang="en-AU"/>
          </a:p>
        </p:txBody>
      </p:sp>
    </p:spTree>
    <p:extLst>
      <p:ext uri="{BB962C8B-B14F-4D97-AF65-F5344CB8AC3E}">
        <p14:creationId xmlns:p14="http://schemas.microsoft.com/office/powerpoint/2010/main" val="2789081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19</a:t>
            </a:fld>
            <a:endParaRPr lang="en-AU"/>
          </a:p>
        </p:txBody>
      </p:sp>
    </p:spTree>
    <p:extLst>
      <p:ext uri="{BB962C8B-B14F-4D97-AF65-F5344CB8AC3E}">
        <p14:creationId xmlns:p14="http://schemas.microsoft.com/office/powerpoint/2010/main" val="1876754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20</a:t>
            </a:fld>
            <a:endParaRPr lang="en-AU"/>
          </a:p>
        </p:txBody>
      </p:sp>
    </p:spTree>
    <p:extLst>
      <p:ext uri="{BB962C8B-B14F-4D97-AF65-F5344CB8AC3E}">
        <p14:creationId xmlns:p14="http://schemas.microsoft.com/office/powerpoint/2010/main" val="2040456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How did that go? Did you miss bits of information? Think about what happens when you are studying – reading something but listening to </a:t>
            </a:r>
            <a:r>
              <a:rPr lang="en-AU" i="1" baseline="0" dirty="0" smtClean="0"/>
              <a:t>something else </a:t>
            </a:r>
            <a:r>
              <a:rPr lang="en-AU" i="1" baseline="0" dirty="0" smtClean="0"/>
              <a:t>–TV, music, others speaking in the background. Without you realising, your brain switches to that background and then back to </a:t>
            </a:r>
            <a:r>
              <a:rPr lang="en-AU" i="1" baseline="0" dirty="0" smtClean="0"/>
              <a:t>your </a:t>
            </a:r>
            <a:r>
              <a:rPr lang="en-AU" i="1" baseline="0" dirty="0" smtClean="0"/>
              <a:t>reading. Each time this happens, without realising, your brain has to rewind back over part of what you have read to make sense of the next part of the reading. This switching back and forward, rewinding, wastes precious time and constantly interrupts your flow of understanding, impacting significantly on your learning. </a:t>
            </a:r>
          </a:p>
        </p:txBody>
      </p:sp>
      <p:sp>
        <p:nvSpPr>
          <p:cNvPr id="4" name="Slide Number Placeholder 3"/>
          <p:cNvSpPr>
            <a:spLocks noGrp="1"/>
          </p:cNvSpPr>
          <p:nvPr>
            <p:ph type="sldNum" sz="quarter" idx="10"/>
          </p:nvPr>
        </p:nvSpPr>
        <p:spPr/>
        <p:txBody>
          <a:bodyPr/>
          <a:lstStyle/>
          <a:p>
            <a:fld id="{CBC733E2-51A9-4ABF-970B-738C4A92D0C8}" type="slidenum">
              <a:rPr lang="en-AU" smtClean="0"/>
              <a:t>21</a:t>
            </a:fld>
            <a:endParaRPr lang="en-AU"/>
          </a:p>
        </p:txBody>
      </p:sp>
    </p:spTree>
    <p:extLst>
      <p:ext uri="{BB962C8B-B14F-4D97-AF65-F5344CB8AC3E}">
        <p14:creationId xmlns:p14="http://schemas.microsoft.com/office/powerpoint/2010/main" val="3607479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So what about notetaking? The same problem. When you write, you are listening to your voice </a:t>
            </a:r>
            <a:r>
              <a:rPr lang="en-AU" baseline="0" dirty="0" smtClean="0"/>
              <a:t>saying what you need to write, so </a:t>
            </a:r>
            <a:r>
              <a:rPr lang="en-AU" baseline="0" dirty="0" smtClean="0"/>
              <a:t>the </a:t>
            </a:r>
            <a:r>
              <a:rPr lang="en-AU" baseline="0" dirty="0" smtClean="0"/>
              <a:t>brain area involved </a:t>
            </a:r>
            <a:r>
              <a:rPr lang="en-AU" baseline="0" dirty="0" smtClean="0"/>
              <a:t>in listening is needed when you write. While you are writing your notes, you actually cannot hear what is being said next. Keep notes to a minimum while listening and expand them as quickly after the lesson. You may be able to discuss different ways pf capturing lesson information with your teacher. </a:t>
            </a:r>
          </a:p>
        </p:txBody>
      </p:sp>
      <p:sp>
        <p:nvSpPr>
          <p:cNvPr id="4" name="Slide Number Placeholder 3"/>
          <p:cNvSpPr>
            <a:spLocks noGrp="1"/>
          </p:cNvSpPr>
          <p:nvPr>
            <p:ph type="sldNum" sz="quarter" idx="10"/>
          </p:nvPr>
        </p:nvSpPr>
        <p:spPr/>
        <p:txBody>
          <a:bodyPr/>
          <a:lstStyle/>
          <a:p>
            <a:fld id="{CBC733E2-51A9-4ABF-970B-738C4A92D0C8}" type="slidenum">
              <a:rPr lang="en-AU" smtClean="0"/>
              <a:t>22</a:t>
            </a:fld>
            <a:endParaRPr lang="en-AU"/>
          </a:p>
        </p:txBody>
      </p:sp>
    </p:spTree>
    <p:extLst>
      <p:ext uri="{BB962C8B-B14F-4D97-AF65-F5344CB8AC3E}">
        <p14:creationId xmlns:p14="http://schemas.microsoft.com/office/powerpoint/2010/main" val="1052241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Look familiar? Who has several devices on the go at once? Listening to music, watching a video, typing an essay, replying to a text message while eating? Easy!!!  Who believes you can multitask effectively? The next activity will test whether you can. </a:t>
            </a:r>
          </a:p>
        </p:txBody>
      </p:sp>
      <p:sp>
        <p:nvSpPr>
          <p:cNvPr id="4" name="Slide Number Placeholder 3"/>
          <p:cNvSpPr>
            <a:spLocks noGrp="1"/>
          </p:cNvSpPr>
          <p:nvPr>
            <p:ph type="sldNum" sz="quarter" idx="10"/>
          </p:nvPr>
        </p:nvSpPr>
        <p:spPr/>
        <p:txBody>
          <a:bodyPr/>
          <a:lstStyle/>
          <a:p>
            <a:fld id="{CBC733E2-51A9-4ABF-970B-738C4A92D0C8}" type="slidenum">
              <a:rPr lang="en-AU" smtClean="0"/>
              <a:t>23</a:t>
            </a:fld>
            <a:endParaRPr lang="en-AU"/>
          </a:p>
        </p:txBody>
      </p:sp>
    </p:spTree>
    <p:extLst>
      <p:ext uri="{BB962C8B-B14F-4D97-AF65-F5344CB8AC3E}">
        <p14:creationId xmlns:p14="http://schemas.microsoft.com/office/powerpoint/2010/main" val="268892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Students will need a pen and paper.</a:t>
            </a:r>
          </a:p>
          <a:p>
            <a:endParaRPr lang="en-AU" baseline="0" dirty="0" smtClean="0"/>
          </a:p>
          <a:p>
            <a:r>
              <a:rPr lang="en-AU" baseline="0" dirty="0" smtClean="0"/>
              <a:t>Teacher: </a:t>
            </a:r>
            <a:r>
              <a:rPr lang="en-AU" i="1" baseline="0" dirty="0" smtClean="0"/>
              <a:t>Don’t start yet, but when I say go, I want you to write the letters A to L across the top of your page. Then write ( animation 1) the numbers 1-12 underneath. You will have ten seconds to do this. You may not get it all done but see how far you can get. A ten second timer will count down and sound when your time is up.</a:t>
            </a:r>
          </a:p>
          <a:p>
            <a:endParaRPr lang="en-AU" i="1" baseline="0" dirty="0" smtClean="0"/>
          </a:p>
          <a:p>
            <a:r>
              <a:rPr lang="en-AU" i="0" baseline="0" dirty="0" smtClean="0"/>
              <a:t>The timer will start as soon as you move to the next slide. Call out go as soon as the slide appears. </a:t>
            </a:r>
          </a:p>
        </p:txBody>
      </p:sp>
      <p:sp>
        <p:nvSpPr>
          <p:cNvPr id="4" name="Slide Number Placeholder 3"/>
          <p:cNvSpPr>
            <a:spLocks noGrp="1"/>
          </p:cNvSpPr>
          <p:nvPr>
            <p:ph type="sldNum" sz="quarter" idx="10"/>
          </p:nvPr>
        </p:nvSpPr>
        <p:spPr/>
        <p:txBody>
          <a:bodyPr/>
          <a:lstStyle/>
          <a:p>
            <a:fld id="{CBC733E2-51A9-4ABF-970B-738C4A92D0C8}" type="slidenum">
              <a:rPr lang="en-AU" smtClean="0"/>
              <a:t>24</a:t>
            </a:fld>
            <a:endParaRPr lang="en-AU"/>
          </a:p>
        </p:txBody>
      </p:sp>
    </p:spTree>
    <p:extLst>
      <p:ext uri="{BB962C8B-B14F-4D97-AF65-F5344CB8AC3E}">
        <p14:creationId xmlns:p14="http://schemas.microsoft.com/office/powerpoint/2010/main" val="3103257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25</a:t>
            </a:fld>
            <a:endParaRPr lang="en-AU"/>
          </a:p>
        </p:txBody>
      </p:sp>
    </p:spTree>
    <p:extLst>
      <p:ext uri="{BB962C8B-B14F-4D97-AF65-F5344CB8AC3E}">
        <p14:creationId xmlns:p14="http://schemas.microsoft.com/office/powerpoint/2010/main" val="383077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How did you go? Did anyone complete it? </a:t>
            </a:r>
            <a:r>
              <a:rPr lang="en-AU" baseline="0" dirty="0" smtClean="0"/>
              <a:t>(there usually </a:t>
            </a:r>
            <a:r>
              <a:rPr lang="en-AU" baseline="0" dirty="0" smtClean="0"/>
              <a:t>are </a:t>
            </a:r>
            <a:r>
              <a:rPr lang="en-AU" baseline="0" dirty="0" smtClean="0"/>
              <a:t>one or two) </a:t>
            </a:r>
            <a:r>
              <a:rPr lang="en-AU" i="1" baseline="0" dirty="0" smtClean="0"/>
              <a:t>Anyone get nearly all done? Now fold </a:t>
            </a:r>
            <a:r>
              <a:rPr lang="en-AU" i="1" baseline="0" dirty="0" smtClean="0"/>
              <a:t>your </a:t>
            </a:r>
            <a:r>
              <a:rPr lang="en-AU" i="1" baseline="0" dirty="0" smtClean="0"/>
              <a:t>paper or turn over so you can’t see what you have just done. Here is the next part of the activity.</a:t>
            </a:r>
          </a:p>
          <a:p>
            <a:r>
              <a:rPr lang="en-AU" i="1" baseline="0" dirty="0" smtClean="0"/>
              <a:t> </a:t>
            </a:r>
          </a:p>
        </p:txBody>
      </p:sp>
      <p:sp>
        <p:nvSpPr>
          <p:cNvPr id="4" name="Slide Number Placeholder 3"/>
          <p:cNvSpPr>
            <a:spLocks noGrp="1"/>
          </p:cNvSpPr>
          <p:nvPr>
            <p:ph type="sldNum" sz="quarter" idx="10"/>
          </p:nvPr>
        </p:nvSpPr>
        <p:spPr/>
        <p:txBody>
          <a:bodyPr/>
          <a:lstStyle/>
          <a:p>
            <a:fld id="{CBC733E2-51A9-4ABF-970B-738C4A92D0C8}" type="slidenum">
              <a:rPr lang="en-AU" smtClean="0"/>
              <a:t>26</a:t>
            </a:fld>
            <a:endParaRPr lang="en-AU"/>
          </a:p>
        </p:txBody>
      </p:sp>
    </p:spTree>
    <p:extLst>
      <p:ext uri="{BB962C8B-B14F-4D97-AF65-F5344CB8AC3E}">
        <p14:creationId xmlns:p14="http://schemas.microsoft.com/office/powerpoint/2010/main" val="1930976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You will have 10 seconds again and you need to wait until I say go but this time I want you to write the letter A follow by the number 1 (animation 1) then B (animation 2) followed by 2 (animation 3) and continue to the letter L and number 12. </a:t>
            </a:r>
          </a:p>
        </p:txBody>
      </p:sp>
      <p:sp>
        <p:nvSpPr>
          <p:cNvPr id="4" name="Slide Number Placeholder 3"/>
          <p:cNvSpPr>
            <a:spLocks noGrp="1"/>
          </p:cNvSpPr>
          <p:nvPr>
            <p:ph type="sldNum" sz="quarter" idx="10"/>
          </p:nvPr>
        </p:nvSpPr>
        <p:spPr/>
        <p:txBody>
          <a:bodyPr/>
          <a:lstStyle/>
          <a:p>
            <a:fld id="{CBC733E2-51A9-4ABF-970B-738C4A92D0C8}" type="slidenum">
              <a:rPr lang="en-AU" smtClean="0"/>
              <a:t>27</a:t>
            </a:fld>
            <a:endParaRPr lang="en-AU"/>
          </a:p>
        </p:txBody>
      </p:sp>
    </p:spTree>
    <p:extLst>
      <p:ext uri="{BB962C8B-B14F-4D97-AF65-F5344CB8AC3E}">
        <p14:creationId xmlns:p14="http://schemas.microsoft.com/office/powerpoint/2010/main" val="1922403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28</a:t>
            </a:fld>
            <a:endParaRPr lang="en-AU"/>
          </a:p>
        </p:txBody>
      </p:sp>
    </p:spTree>
    <p:extLst>
      <p:ext uri="{BB962C8B-B14F-4D97-AF65-F5344CB8AC3E}">
        <p14:creationId xmlns:p14="http://schemas.microsoft.com/office/powerpoint/2010/main" val="2991978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Teacher: </a:t>
            </a:r>
            <a:r>
              <a:rPr lang="en-AU" i="1" baseline="0" dirty="0" smtClean="0"/>
              <a:t>How did you go this time? Did anyone complete the task? Did anyone do better than they did in the last one? No. Why do you think it took much longer to do the </a:t>
            </a:r>
            <a:r>
              <a:rPr lang="en-AU" i="1" baseline="0" dirty="0" smtClean="0"/>
              <a:t>second task</a:t>
            </a:r>
            <a:r>
              <a:rPr lang="en-AU" i="1" baseline="0" dirty="0" smtClean="0"/>
              <a:t>? You are actually switching from one task -writing letters- to another –writing numbers- and each time you switch, without realising you have to go back over what you have done in order to continue. This is why you lose so much time doing more than one task at a time. </a:t>
            </a:r>
          </a:p>
          <a:p>
            <a:r>
              <a:rPr lang="en-AU" i="1" baseline="0" dirty="0" smtClean="0"/>
              <a:t>In the first task, you were monotasking – writing A-L then numbers 1-12. You didn’t have to stop during each monotask and switch to another so you lost no time. </a:t>
            </a:r>
          </a:p>
          <a:p>
            <a:r>
              <a:rPr lang="en-AU" i="1" baseline="0" dirty="0" smtClean="0"/>
              <a:t>Scientist have found that you CANNOT multitask- you are actually doing exactly what you did in the second task, constantly switching from one task to another and then back again, losing time and concentration – you are distracted.</a:t>
            </a:r>
          </a:p>
          <a:p>
            <a:r>
              <a:rPr lang="en-AU" i="1" baseline="0" dirty="0" smtClean="0"/>
              <a:t>Check out this next video when two men have a task to complete but are also asked to do several other things at the same time. I don’t think you’ll be surprised by the outcome.</a:t>
            </a:r>
          </a:p>
        </p:txBody>
      </p:sp>
      <p:sp>
        <p:nvSpPr>
          <p:cNvPr id="4" name="Slide Number Placeholder 3"/>
          <p:cNvSpPr>
            <a:spLocks noGrp="1"/>
          </p:cNvSpPr>
          <p:nvPr>
            <p:ph type="sldNum" sz="quarter" idx="10"/>
          </p:nvPr>
        </p:nvSpPr>
        <p:spPr/>
        <p:txBody>
          <a:bodyPr/>
          <a:lstStyle/>
          <a:p>
            <a:fld id="{CBC733E2-51A9-4ABF-970B-738C4A92D0C8}" type="slidenum">
              <a:rPr lang="en-AU" smtClean="0"/>
              <a:t>29</a:t>
            </a:fld>
            <a:endParaRPr lang="en-AU"/>
          </a:p>
        </p:txBody>
      </p:sp>
    </p:spTree>
    <p:extLst>
      <p:ext uri="{BB962C8B-B14F-4D97-AF65-F5344CB8AC3E}">
        <p14:creationId xmlns:p14="http://schemas.microsoft.com/office/powerpoint/2010/main" val="3178544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30</a:t>
            </a:fld>
            <a:endParaRPr lang="en-AU"/>
          </a:p>
        </p:txBody>
      </p:sp>
    </p:spTree>
    <p:extLst>
      <p:ext uri="{BB962C8B-B14F-4D97-AF65-F5344CB8AC3E}">
        <p14:creationId xmlns:p14="http://schemas.microsoft.com/office/powerpoint/2010/main" val="24337016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50963"/>
            <a:ext cx="6480175" cy="3646487"/>
          </a:xfrm>
        </p:spPr>
      </p:sp>
      <p:sp>
        <p:nvSpPr>
          <p:cNvPr id="3" name="Notes Placeholder 2"/>
          <p:cNvSpPr>
            <a:spLocks noGrp="1"/>
          </p:cNvSpPr>
          <p:nvPr>
            <p:ph type="body" idx="1"/>
          </p:nvPr>
        </p:nvSpPr>
        <p:spPr/>
        <p:txBody>
          <a:bodyPr/>
          <a:lstStyle/>
          <a:p>
            <a:r>
              <a:rPr lang="en-AU" baseline="0" dirty="0" smtClean="0"/>
              <a:t>Allow time for discussion and reflection. Have students brainstorm some ideas to help them be more organised and </a:t>
            </a:r>
            <a:r>
              <a:rPr lang="en-AU" baseline="0" smtClean="0"/>
              <a:t>less distracted.</a:t>
            </a:r>
            <a:endParaRPr lang="en-AU" baseline="0" dirty="0" smtClean="0"/>
          </a:p>
        </p:txBody>
      </p:sp>
      <p:sp>
        <p:nvSpPr>
          <p:cNvPr id="4" name="Slide Number Placeholder 3"/>
          <p:cNvSpPr>
            <a:spLocks noGrp="1"/>
          </p:cNvSpPr>
          <p:nvPr>
            <p:ph type="sldNum" sz="quarter" idx="10"/>
          </p:nvPr>
        </p:nvSpPr>
        <p:spPr/>
        <p:txBody>
          <a:bodyPr/>
          <a:lstStyle/>
          <a:p>
            <a:fld id="{CBC733E2-51A9-4ABF-970B-738C4A92D0C8}" type="slidenum">
              <a:rPr lang="en-AU" smtClean="0"/>
              <a:t>31</a:t>
            </a:fld>
            <a:endParaRPr lang="en-AU"/>
          </a:p>
        </p:txBody>
      </p:sp>
    </p:spTree>
    <p:extLst>
      <p:ext uri="{BB962C8B-B14F-4D97-AF65-F5344CB8AC3E}">
        <p14:creationId xmlns:p14="http://schemas.microsoft.com/office/powerpoint/2010/main" val="719194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3587" y="2291644"/>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19845"/>
          <a:stretch/>
        </p:blipFill>
        <p:spPr>
          <a:xfrm>
            <a:off x="451947" y="4924934"/>
            <a:ext cx="6611006" cy="1791175"/>
          </a:xfrm>
          <a:prstGeom prst="rect">
            <a:avLst/>
          </a:prstGeom>
        </p:spPr>
      </p:pic>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14229" t="85831" r="25588" b="-962"/>
          <a:stretch/>
        </p:blipFill>
        <p:spPr>
          <a:xfrm>
            <a:off x="6364418" y="6179332"/>
            <a:ext cx="4540467" cy="442183"/>
          </a:xfrm>
          <a:prstGeom prst="rect">
            <a:avLst/>
          </a:prstGeom>
        </p:spPr>
      </p:pic>
    </p:spTree>
    <p:extLst>
      <p:ext uri="{BB962C8B-B14F-4D97-AF65-F5344CB8AC3E}">
        <p14:creationId xmlns:p14="http://schemas.microsoft.com/office/powerpoint/2010/main" val="29812326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278236"/>
            <a:ext cx="4114800" cy="365125"/>
          </a:xfrm>
          <a:prstGeom prst="rect">
            <a:avLst/>
          </a:prstGeom>
        </p:spPr>
        <p:txBody>
          <a:bodyPr/>
          <a:lstStyle/>
          <a:p>
            <a:r>
              <a:rPr lang="en-AU" smtClean="0"/>
              <a:t>Footer</a:t>
            </a:r>
            <a:endParaRPr lang="en-AU"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pic>
        <p:nvPicPr>
          <p:cNvPr id="8" name="Picture 7"/>
          <p:cNvPicPr>
            <a:picLocks noChangeAspect="1"/>
          </p:cNvPicPr>
          <p:nvPr userDrawn="1"/>
        </p:nvPicPr>
        <p:blipFill>
          <a:blip r:embed="rId2"/>
          <a:stretch>
            <a:fillRect/>
          </a:stretch>
        </p:blipFill>
        <p:spPr>
          <a:xfrm>
            <a:off x="2993782" y="6184981"/>
            <a:ext cx="6389162" cy="536494"/>
          </a:xfrm>
          <a:prstGeom prst="rect">
            <a:avLst/>
          </a:prstGeom>
        </p:spPr>
      </p:pic>
    </p:spTree>
    <p:extLst>
      <p:ext uri="{BB962C8B-B14F-4D97-AF65-F5344CB8AC3E}">
        <p14:creationId xmlns:p14="http://schemas.microsoft.com/office/powerpoint/2010/main" val="4748560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35427231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7688471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AU"/>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967707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a:xfrm>
            <a:off x="838200" y="6356350"/>
            <a:ext cx="2743200" cy="365125"/>
          </a:xfrm>
          <a:prstGeom prst="rect">
            <a:avLst/>
          </a:prstGeom>
        </p:spPr>
        <p:txBody>
          <a:bodyPr/>
          <a:lstStyle/>
          <a:p>
            <a:endParaRPr lang="en-AU"/>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42128831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AU"/>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189887064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26755998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35056915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41697392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AU" smtClean="0"/>
              <a:t>Footer</a:t>
            </a:r>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8D15F24-BA87-426D-8176-A71470237E4D}" type="slidenum">
              <a:rPr lang="en-AU" smtClean="0"/>
              <a:t>‹#›</a:t>
            </a:fld>
            <a:endParaRPr lang="en-AU"/>
          </a:p>
        </p:txBody>
      </p:sp>
    </p:spTree>
    <p:extLst>
      <p:ext uri="{BB962C8B-B14F-4D97-AF65-F5344CB8AC3E}">
        <p14:creationId xmlns:p14="http://schemas.microsoft.com/office/powerpoint/2010/main" val="39478182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3135619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b="1" kern="1200">
          <a:solidFill>
            <a:srgbClr val="5B4D4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16.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9.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20.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226290" cy="4899546"/>
          </a:xfrm>
          <a:prstGeom prst="rect">
            <a:avLst/>
          </a:prstGeom>
          <a:solidFill>
            <a:srgbClr val="BAD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p:cNvSpPr>
            <a:spLocks noGrp="1"/>
          </p:cNvSpPr>
          <p:nvPr>
            <p:ph type="subTitle" idx="1"/>
          </p:nvPr>
        </p:nvSpPr>
        <p:spPr>
          <a:xfrm>
            <a:off x="1178928" y="1055294"/>
            <a:ext cx="9736721" cy="2223206"/>
          </a:xfrm>
        </p:spPr>
        <p:txBody>
          <a:bodyPr>
            <a:noAutofit/>
          </a:bodyPr>
          <a:lstStyle/>
          <a:p>
            <a:r>
              <a:rPr lang="en-AU" sz="6600" dirty="0" smtClean="0"/>
              <a:t> </a:t>
            </a:r>
          </a:p>
          <a:p>
            <a:r>
              <a:rPr lang="en-AU" sz="11500" dirty="0" smtClean="0"/>
              <a:t>Study Smart 1 </a:t>
            </a:r>
          </a:p>
          <a:p>
            <a:endParaRPr lang="en-AU" sz="3600" dirty="0" smtClean="0">
              <a:solidFill>
                <a:schemeClr val="tx1"/>
              </a:solidFill>
            </a:endParaRPr>
          </a:p>
        </p:txBody>
      </p:sp>
    </p:spTree>
    <p:extLst>
      <p:ext uri="{BB962C8B-B14F-4D97-AF65-F5344CB8AC3E}">
        <p14:creationId xmlns:p14="http://schemas.microsoft.com/office/powerpoint/2010/main" val="616344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None/>
            </a:pPr>
            <a:r>
              <a:rPr lang="en-AU" dirty="0" smtClean="0">
                <a:solidFill>
                  <a:schemeClr val="tx1">
                    <a:lumMod val="95000"/>
                    <a:lumOff val="5000"/>
                  </a:schemeClr>
                </a:solidFill>
              </a:rPr>
              <a:t>Study time?</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6" name="Picture 5"/>
          <p:cNvPicPr>
            <a:picLocks noChangeAspect="1"/>
          </p:cNvPicPr>
          <p:nvPr/>
        </p:nvPicPr>
        <p:blipFill rotWithShape="1">
          <a:blip r:embed="rId3"/>
          <a:srcRect t="9469"/>
          <a:stretch/>
        </p:blipFill>
        <p:spPr>
          <a:xfrm>
            <a:off x="7338569" y="1120550"/>
            <a:ext cx="3506640" cy="4769887"/>
          </a:xfrm>
          <a:prstGeom prst="rect">
            <a:avLst/>
          </a:prstGeom>
          <a:ln w="19050">
            <a:solidFill>
              <a:srgbClr val="736C6A"/>
            </a:solidFill>
          </a:ln>
        </p:spPr>
      </p:pic>
    </p:spTree>
    <p:extLst>
      <p:ext uri="{BB962C8B-B14F-4D97-AF65-F5344CB8AC3E}">
        <p14:creationId xmlns:p14="http://schemas.microsoft.com/office/powerpoint/2010/main" val="3375922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None/>
            </a:pPr>
            <a:r>
              <a:rPr lang="en-AU" dirty="0" smtClean="0">
                <a:solidFill>
                  <a:schemeClr val="tx1">
                    <a:lumMod val="95000"/>
                    <a:lumOff val="5000"/>
                  </a:schemeClr>
                </a:solidFill>
              </a:rPr>
              <a:t>Study time?</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3" name="Picture 2"/>
          <p:cNvPicPr>
            <a:picLocks noChangeAspect="1"/>
          </p:cNvPicPr>
          <p:nvPr/>
        </p:nvPicPr>
        <p:blipFill>
          <a:blip r:embed="rId3"/>
          <a:stretch>
            <a:fillRect/>
          </a:stretch>
        </p:blipFill>
        <p:spPr>
          <a:xfrm>
            <a:off x="6480051" y="1299845"/>
            <a:ext cx="4762913" cy="4080229"/>
          </a:xfrm>
          <a:prstGeom prst="rect">
            <a:avLst/>
          </a:prstGeom>
          <a:ln w="19050">
            <a:solidFill>
              <a:srgbClr val="736C6A"/>
            </a:solidFill>
          </a:ln>
        </p:spPr>
      </p:pic>
    </p:spTree>
    <p:extLst>
      <p:ext uri="{BB962C8B-B14F-4D97-AF65-F5344CB8AC3E}">
        <p14:creationId xmlns:p14="http://schemas.microsoft.com/office/powerpoint/2010/main" val="981223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None/>
            </a:pPr>
            <a:r>
              <a:rPr lang="en-AU" dirty="0" smtClean="0">
                <a:solidFill>
                  <a:schemeClr val="tx1">
                    <a:lumMod val="95000"/>
                    <a:lumOff val="5000"/>
                  </a:schemeClr>
                </a:solidFill>
              </a:rPr>
              <a:t>Study time?</a:t>
            </a: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5" name="Picture 4"/>
          <p:cNvPicPr>
            <a:picLocks noChangeAspect="1"/>
          </p:cNvPicPr>
          <p:nvPr/>
        </p:nvPicPr>
        <p:blipFill>
          <a:blip r:embed="rId3"/>
          <a:stretch>
            <a:fillRect/>
          </a:stretch>
        </p:blipFill>
        <p:spPr>
          <a:xfrm>
            <a:off x="4746609" y="1299845"/>
            <a:ext cx="6551773" cy="3981112"/>
          </a:xfrm>
          <a:prstGeom prst="rect">
            <a:avLst/>
          </a:prstGeom>
        </p:spPr>
      </p:pic>
    </p:spTree>
    <p:extLst>
      <p:ext uri="{BB962C8B-B14F-4D97-AF65-F5344CB8AC3E}">
        <p14:creationId xmlns:p14="http://schemas.microsoft.com/office/powerpoint/2010/main" val="15563717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39721"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None/>
            </a:pPr>
            <a:r>
              <a:rPr lang="en-AU" dirty="0" smtClean="0">
                <a:solidFill>
                  <a:schemeClr val="tx1">
                    <a:lumMod val="95000"/>
                    <a:lumOff val="5000"/>
                  </a:schemeClr>
                </a:solidFill>
              </a:rPr>
              <a:t>Study time!</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3" name="Picture 2"/>
          <p:cNvPicPr>
            <a:picLocks noChangeAspect="1"/>
          </p:cNvPicPr>
          <p:nvPr/>
        </p:nvPicPr>
        <p:blipFill>
          <a:blip r:embed="rId3"/>
          <a:stretch>
            <a:fillRect/>
          </a:stretch>
        </p:blipFill>
        <p:spPr>
          <a:xfrm>
            <a:off x="5305252" y="1200510"/>
            <a:ext cx="5993130" cy="3775672"/>
          </a:xfrm>
          <a:prstGeom prst="rect">
            <a:avLst/>
          </a:prstGeom>
          <a:ln w="19050">
            <a:solidFill>
              <a:srgbClr val="736C6A"/>
            </a:solidFill>
          </a:ln>
        </p:spPr>
      </p:pic>
    </p:spTree>
    <p:extLst>
      <p:ext uri="{BB962C8B-B14F-4D97-AF65-F5344CB8AC3E}">
        <p14:creationId xmlns:p14="http://schemas.microsoft.com/office/powerpoint/2010/main" val="42320911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Font typeface="Arial" panose="020B0604020202020204" pitchFamily="34" charset="0"/>
              <a:buNone/>
            </a:pPr>
            <a:r>
              <a:rPr lang="en-AU" dirty="0" smtClean="0">
                <a:solidFill>
                  <a:schemeClr val="tx1">
                    <a:lumMod val="95000"/>
                    <a:lumOff val="5000"/>
                  </a:schemeClr>
                </a:solidFill>
              </a:rPr>
              <a:t>Minimise distractions</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10" name="Picture 9"/>
          <p:cNvPicPr>
            <a:picLocks noChangeAspect="1"/>
          </p:cNvPicPr>
          <p:nvPr/>
        </p:nvPicPr>
        <p:blipFill>
          <a:blip r:embed="rId3"/>
          <a:stretch>
            <a:fillRect/>
          </a:stretch>
        </p:blipFill>
        <p:spPr>
          <a:xfrm>
            <a:off x="5800560" y="1200510"/>
            <a:ext cx="5928985" cy="4144655"/>
          </a:xfrm>
          <a:prstGeom prst="rect">
            <a:avLst/>
          </a:prstGeom>
        </p:spPr>
      </p:pic>
    </p:spTree>
    <p:extLst>
      <p:ext uri="{BB962C8B-B14F-4D97-AF65-F5344CB8AC3E}">
        <p14:creationId xmlns:p14="http://schemas.microsoft.com/office/powerpoint/2010/main" val="261010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smtClean="0"/>
              <a:t>ThinkPlus</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37638"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Font typeface="Arial" panose="020B0604020202020204" pitchFamily="34" charset="0"/>
              <a:buNone/>
            </a:pPr>
            <a:r>
              <a:rPr lang="en-AU" dirty="0" smtClean="0">
                <a:solidFill>
                  <a:schemeClr val="tx1">
                    <a:lumMod val="95000"/>
                    <a:lumOff val="5000"/>
                  </a:schemeClr>
                </a:solidFill>
              </a:rPr>
              <a:t>Two readers</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3" name="Picture 2"/>
          <p:cNvPicPr>
            <a:picLocks noChangeAspect="1"/>
          </p:cNvPicPr>
          <p:nvPr/>
        </p:nvPicPr>
        <p:blipFill>
          <a:blip r:embed="rId3"/>
          <a:stretch>
            <a:fillRect/>
          </a:stretch>
        </p:blipFill>
        <p:spPr>
          <a:xfrm>
            <a:off x="6829639" y="1200510"/>
            <a:ext cx="4286250" cy="4286250"/>
          </a:xfrm>
          <a:prstGeom prst="rect">
            <a:avLst/>
          </a:prstGeom>
          <a:ln w="19050">
            <a:solidFill>
              <a:srgbClr val="736C6A"/>
            </a:solidFill>
          </a:ln>
        </p:spPr>
      </p:pic>
    </p:spTree>
    <p:extLst>
      <p:ext uri="{BB962C8B-B14F-4D97-AF65-F5344CB8AC3E}">
        <p14:creationId xmlns:p14="http://schemas.microsoft.com/office/powerpoint/2010/main" val="2482327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ThinkPlus</a:t>
            </a:r>
            <a:endParaRPr lang="en-AU" sz="2400" dirty="0">
              <a:solidFill>
                <a:srgbClr val="736C6A"/>
              </a:solidFill>
            </a:endParaRPr>
          </a:p>
        </p:txBody>
      </p:sp>
      <p:sp>
        <p:nvSpPr>
          <p:cNvPr id="3" name="Content Placeholder 2"/>
          <p:cNvSpPr>
            <a:spLocks noGrp="1"/>
          </p:cNvSpPr>
          <p:nvPr>
            <p:ph idx="4294967295"/>
          </p:nvPr>
        </p:nvSpPr>
        <p:spPr>
          <a:xfrm>
            <a:off x="727364" y="1471448"/>
            <a:ext cx="4964776" cy="4705515"/>
          </a:xfrm>
        </p:spPr>
        <p:txBody>
          <a:bodyPr>
            <a:normAutofit/>
          </a:bodyPr>
          <a:lstStyle/>
          <a:p>
            <a:pPr marL="0" indent="0" algn="ctr">
              <a:buNone/>
            </a:pPr>
            <a:r>
              <a:rPr lang="en-AU" sz="3200" dirty="0" smtClean="0">
                <a:solidFill>
                  <a:schemeClr val="tx1"/>
                </a:solidFill>
              </a:rPr>
              <a:t>Listening to speech</a:t>
            </a:r>
          </a:p>
          <a:p>
            <a:pPr marL="0" indent="0">
              <a:buNone/>
            </a:pPr>
            <a:endParaRPr lang="en-AU" dirty="0">
              <a:solidFill>
                <a:schemeClr val="tx1"/>
              </a:solidFill>
            </a:endParaRPr>
          </a:p>
          <a:p>
            <a:pPr marL="0" indent="0">
              <a:buNone/>
            </a:pPr>
            <a:endParaRPr lang="en-AU" dirty="0" smtClean="0">
              <a:solidFill>
                <a:schemeClr val="tx1"/>
              </a:solidFill>
            </a:endParaRPr>
          </a:p>
          <a:p>
            <a:pPr marL="0" indent="0">
              <a:buNone/>
            </a:pPr>
            <a:endParaRPr lang="en-AU" dirty="0">
              <a:solidFill>
                <a:schemeClr val="tx1"/>
              </a:solidFill>
            </a:endParaRPr>
          </a:p>
          <a:p>
            <a:pPr marL="0" inden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35331" r="47805"/>
          <a:stretch/>
        </p:blipFill>
        <p:spPr bwMode="auto">
          <a:xfrm>
            <a:off x="877086" y="2198536"/>
            <a:ext cx="4665331" cy="32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a:xfrm>
            <a:off x="6333606" y="1471447"/>
            <a:ext cx="4964776" cy="4705515"/>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228600" marR="0" lvl="0" indent="-50800" algn="l" rtl="0">
              <a:lnSpc>
                <a:spcPct val="90000"/>
              </a:lnSpc>
              <a:spcBef>
                <a:spcPts val="1000"/>
              </a:spcBef>
              <a:spcAft>
                <a:spcPts val="0"/>
              </a:spcAft>
              <a:buClr>
                <a:srgbClr val="8E796B"/>
              </a:buClr>
              <a:buSzPct val="100000"/>
              <a:buFont typeface="Arial"/>
              <a:buChar char="•"/>
              <a:defRPr sz="2800" b="0" i="0" u="none" strike="noStrike" cap="none">
                <a:solidFill>
                  <a:srgbClr val="8E796B"/>
                </a:solidFill>
                <a:latin typeface="Carme"/>
                <a:ea typeface="Carme"/>
                <a:cs typeface="Carme"/>
                <a:sym typeface="Carme"/>
              </a:defRPr>
            </a:lvl1pPr>
            <a:lvl2pPr marL="685800" marR="0" lvl="1" indent="-76200" algn="l" rtl="0">
              <a:lnSpc>
                <a:spcPct val="90000"/>
              </a:lnSpc>
              <a:spcBef>
                <a:spcPts val="500"/>
              </a:spcBef>
              <a:spcAft>
                <a:spcPts val="0"/>
              </a:spcAft>
              <a:buClr>
                <a:srgbClr val="8E796B"/>
              </a:buClr>
              <a:buSzPct val="100000"/>
              <a:buFont typeface="Arial"/>
              <a:buChar char="•"/>
              <a:defRPr sz="2400" b="0" i="0" u="none" strike="noStrike" cap="none">
                <a:solidFill>
                  <a:srgbClr val="8E796B"/>
                </a:solidFill>
                <a:latin typeface="Carme"/>
                <a:ea typeface="Carme"/>
                <a:cs typeface="Carme"/>
                <a:sym typeface="Carme"/>
              </a:defRPr>
            </a:lvl2pPr>
            <a:lvl3pPr marL="1143000" marR="0" lvl="2" indent="-101600" algn="l" rtl="0">
              <a:lnSpc>
                <a:spcPct val="90000"/>
              </a:lnSpc>
              <a:spcBef>
                <a:spcPts val="500"/>
              </a:spcBef>
              <a:spcAft>
                <a:spcPts val="0"/>
              </a:spcAft>
              <a:buClr>
                <a:srgbClr val="8E796B"/>
              </a:buClr>
              <a:buSzPct val="100000"/>
              <a:buFont typeface="Arial"/>
              <a:buChar char="•"/>
              <a:defRPr sz="2000" b="0" i="0" u="none" strike="noStrike" cap="none">
                <a:solidFill>
                  <a:srgbClr val="8E796B"/>
                </a:solidFill>
                <a:latin typeface="Carme"/>
                <a:ea typeface="Carme"/>
                <a:cs typeface="Carme"/>
                <a:sym typeface="Carme"/>
              </a:defRPr>
            </a:lvl3pPr>
            <a:lvl4pPr marL="1600200" marR="0" lvl="3" indent="-114300" algn="l" rtl="0">
              <a:lnSpc>
                <a:spcPct val="90000"/>
              </a:lnSpc>
              <a:spcBef>
                <a:spcPts val="500"/>
              </a:spcBef>
              <a:spcAft>
                <a:spcPts val="0"/>
              </a:spcAft>
              <a:buClr>
                <a:srgbClr val="8E796B"/>
              </a:buClr>
              <a:buSzPct val="100000"/>
              <a:buFont typeface="Arial"/>
              <a:buChar char="•"/>
              <a:defRPr sz="1800" b="0" i="0" u="none" strike="noStrike" cap="none">
                <a:solidFill>
                  <a:srgbClr val="8E796B"/>
                </a:solidFill>
                <a:latin typeface="Carme"/>
                <a:ea typeface="Carme"/>
                <a:cs typeface="Carme"/>
                <a:sym typeface="Carme"/>
              </a:defRPr>
            </a:lvl4pPr>
            <a:lvl5pPr marL="2057400" marR="0" lvl="4" indent="-114300" algn="l" rtl="0">
              <a:lnSpc>
                <a:spcPct val="90000"/>
              </a:lnSpc>
              <a:spcBef>
                <a:spcPts val="500"/>
              </a:spcBef>
              <a:spcAft>
                <a:spcPts val="0"/>
              </a:spcAft>
              <a:buClr>
                <a:srgbClr val="8E796B"/>
              </a:buClr>
              <a:buSzPct val="100000"/>
              <a:buFont typeface="Arial"/>
              <a:buChar char="•"/>
              <a:defRPr sz="1800" b="0" i="0" u="none" strike="noStrike" cap="none">
                <a:solidFill>
                  <a:srgbClr val="8E796B"/>
                </a:solidFill>
                <a:latin typeface="Carme"/>
                <a:ea typeface="Carme"/>
                <a:cs typeface="Carme"/>
                <a:sym typeface="Carme"/>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9pPr>
          </a:lstStyle>
          <a:p>
            <a:pPr marL="0" indent="0" algn="ctr">
              <a:buFont typeface="Arial"/>
              <a:buNone/>
            </a:pPr>
            <a:endParaRPr lang="en-AU" sz="3200"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
        <p:nvSpPr>
          <p:cNvPr id="7" name="Content Placeholder 2"/>
          <p:cNvSpPr txBox="1">
            <a:spLocks/>
          </p:cNvSpPr>
          <p:nvPr/>
        </p:nvSpPr>
        <p:spPr>
          <a:xfrm>
            <a:off x="7696200" y="1610415"/>
            <a:ext cx="4853940" cy="48408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r>
              <a:rPr lang="en-AU" dirty="0" smtClean="0">
                <a:solidFill>
                  <a:schemeClr val="tx1">
                    <a:lumMod val="95000"/>
                    <a:lumOff val="5000"/>
                  </a:schemeClr>
                </a:solidFill>
              </a:rPr>
              <a:t>And so…</a:t>
            </a:r>
          </a:p>
          <a:p>
            <a:pPr marL="0" indent="0">
              <a:buFont typeface="Arial" panose="020B0604020202020204" pitchFamily="34" charset="0"/>
              <a:buNone/>
            </a:pPr>
            <a:endParaRPr lang="en-AU" dirty="0">
              <a:solidFill>
                <a:schemeClr val="tx1">
                  <a:lumMod val="95000"/>
                  <a:lumOff val="5000"/>
                </a:schemeClr>
              </a:solidFill>
            </a:endParaRPr>
          </a:p>
        </p:txBody>
      </p:sp>
    </p:spTree>
    <p:extLst>
      <p:ext uri="{BB962C8B-B14F-4D97-AF65-F5344CB8AC3E}">
        <p14:creationId xmlns:p14="http://schemas.microsoft.com/office/powerpoint/2010/main" val="291399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6" end="6"/>
                                            </p:txEl>
                                          </p:spTgt>
                                        </p:tgtEl>
                                        <p:attrNameLst>
                                          <p:attrName>style.visibility</p:attrName>
                                        </p:attrNameLst>
                                      </p:cBhvr>
                                      <p:to>
                                        <p:strVal val="visible"/>
                                      </p:to>
                                    </p:set>
                                    <p:animEffect transition="in" filter="fade">
                                      <p:cBhvr>
                                        <p:cTn id="1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ThinkPlus</a:t>
            </a:r>
            <a:endParaRPr lang="en-AU" sz="2400" dirty="0">
              <a:solidFill>
                <a:srgbClr val="736C6A"/>
              </a:solidFill>
            </a:endParaRPr>
          </a:p>
        </p:txBody>
      </p:sp>
      <p:sp>
        <p:nvSpPr>
          <p:cNvPr id="3" name="Content Placeholder 2"/>
          <p:cNvSpPr>
            <a:spLocks noGrp="1"/>
          </p:cNvSpPr>
          <p:nvPr>
            <p:ph idx="4294967295"/>
          </p:nvPr>
        </p:nvSpPr>
        <p:spPr>
          <a:xfrm>
            <a:off x="838199" y="1145629"/>
            <a:ext cx="10460183" cy="4288220"/>
          </a:xfrm>
        </p:spPr>
        <p:txBody>
          <a:bodyPr>
            <a:normAutofit fontScale="70000" lnSpcReduction="20000"/>
          </a:bodyPr>
          <a:lstStyle/>
          <a:p>
            <a:pPr marL="0" indent="0">
              <a:lnSpc>
                <a:spcPct val="160000"/>
              </a:lnSpc>
              <a:buNone/>
            </a:pPr>
            <a:r>
              <a:rPr lang="en-US" sz="3400" b="1" dirty="0" smtClean="0">
                <a:solidFill>
                  <a:schemeClr val="tx1"/>
                </a:solidFill>
              </a:rPr>
              <a:t>The </a:t>
            </a:r>
            <a:r>
              <a:rPr lang="en-US" sz="3400" b="1" dirty="0">
                <a:solidFill>
                  <a:schemeClr val="tx1"/>
                </a:solidFill>
              </a:rPr>
              <a:t>human brain cell can hold 5 times as much information as the Encyclopedia Britannica. Or any other encyclopedia for that matter. Scientists have yet to settle on a definitive amount, but the storage capacity of the brain in electronic terms is thought to be between 3 or even 1,000 terabytes. The National Archives of Britain, containing over 900 years of history, only takes up 70 terabytes, making your brain’s memory power pretty darn </a:t>
            </a:r>
            <a:r>
              <a:rPr lang="en-US" sz="3400" b="1" dirty="0" smtClean="0">
                <a:solidFill>
                  <a:schemeClr val="tx1"/>
                </a:solidFill>
              </a:rPr>
              <a:t>impressive</a:t>
            </a:r>
            <a:r>
              <a:rPr lang="en-US" sz="3400" b="1" dirty="0">
                <a:solidFill>
                  <a:schemeClr val="tx1"/>
                </a:solidFill>
              </a:rPr>
              <a:t>.</a:t>
            </a:r>
            <a:endParaRPr lang="en-AU" dirty="0">
              <a:solidFill>
                <a:schemeClr val="tx1"/>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85589" y="5433849"/>
            <a:ext cx="487362" cy="487362"/>
          </a:xfrm>
          <a:prstGeom prst="rect">
            <a:avLst/>
          </a:prstGeom>
        </p:spPr>
      </p:pic>
    </p:spTree>
    <p:extLst>
      <p:ext uri="{BB962C8B-B14F-4D97-AF65-F5344CB8AC3E}">
        <p14:creationId xmlns:p14="http://schemas.microsoft.com/office/powerpoint/2010/main" val="405019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ThinkPlus</a:t>
            </a:r>
            <a:endParaRPr lang="en-AU" sz="2400" dirty="0">
              <a:solidFill>
                <a:srgbClr val="736C6A"/>
              </a:solidFill>
            </a:endParaRPr>
          </a:p>
        </p:txBody>
      </p:sp>
      <p:sp>
        <p:nvSpPr>
          <p:cNvPr id="3" name="Content Placeholder 2"/>
          <p:cNvSpPr>
            <a:spLocks noGrp="1"/>
          </p:cNvSpPr>
          <p:nvPr>
            <p:ph idx="4294967295"/>
          </p:nvPr>
        </p:nvSpPr>
        <p:spPr>
          <a:xfrm>
            <a:off x="727364" y="1471448"/>
            <a:ext cx="4964776" cy="4705515"/>
          </a:xfrm>
        </p:spPr>
        <p:txBody>
          <a:bodyPr>
            <a:normAutofit/>
          </a:bodyPr>
          <a:lstStyle/>
          <a:p>
            <a:pPr marL="0" indent="0" algn="ctr">
              <a:buNone/>
            </a:pPr>
            <a:r>
              <a:rPr lang="en-AU" sz="3200" dirty="0" smtClean="0">
                <a:solidFill>
                  <a:schemeClr val="tx1"/>
                </a:solidFill>
              </a:rPr>
              <a:t>Listening to speech</a:t>
            </a:r>
          </a:p>
          <a:p>
            <a:pPr marL="0" indent="0">
              <a:buNone/>
            </a:pPr>
            <a:endParaRPr lang="en-AU" dirty="0">
              <a:solidFill>
                <a:schemeClr val="tx1"/>
              </a:solidFill>
            </a:endParaRPr>
          </a:p>
          <a:p>
            <a:pPr marL="0" indent="0">
              <a:buNone/>
            </a:pPr>
            <a:endParaRPr lang="en-AU" dirty="0" smtClean="0">
              <a:solidFill>
                <a:schemeClr val="tx1"/>
              </a:solidFill>
            </a:endParaRPr>
          </a:p>
          <a:p>
            <a:pPr marL="0" indent="0">
              <a:buNone/>
            </a:pPr>
            <a:endParaRPr lang="en-AU" dirty="0">
              <a:solidFill>
                <a:schemeClr val="tx1"/>
              </a:solidFill>
            </a:endParaRPr>
          </a:p>
          <a:p>
            <a:pPr marL="0" inden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35331" r="47805"/>
          <a:stretch/>
        </p:blipFill>
        <p:spPr bwMode="auto">
          <a:xfrm>
            <a:off x="877086" y="2198536"/>
            <a:ext cx="4665331" cy="32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a:xfrm>
            <a:off x="6333606" y="1471447"/>
            <a:ext cx="4964776" cy="4705515"/>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228600" marR="0" lvl="0" indent="-50800" algn="l" rtl="0">
              <a:lnSpc>
                <a:spcPct val="90000"/>
              </a:lnSpc>
              <a:spcBef>
                <a:spcPts val="1000"/>
              </a:spcBef>
              <a:spcAft>
                <a:spcPts val="0"/>
              </a:spcAft>
              <a:buClr>
                <a:srgbClr val="8E796B"/>
              </a:buClr>
              <a:buSzPct val="100000"/>
              <a:buFont typeface="Arial"/>
              <a:buChar char="•"/>
              <a:defRPr sz="2800" b="0" i="0" u="none" strike="noStrike" cap="none">
                <a:solidFill>
                  <a:srgbClr val="8E796B"/>
                </a:solidFill>
                <a:latin typeface="Carme"/>
                <a:ea typeface="Carme"/>
                <a:cs typeface="Carme"/>
                <a:sym typeface="Carme"/>
              </a:defRPr>
            </a:lvl1pPr>
            <a:lvl2pPr marL="685800" marR="0" lvl="1" indent="-76200" algn="l" rtl="0">
              <a:lnSpc>
                <a:spcPct val="90000"/>
              </a:lnSpc>
              <a:spcBef>
                <a:spcPts val="500"/>
              </a:spcBef>
              <a:spcAft>
                <a:spcPts val="0"/>
              </a:spcAft>
              <a:buClr>
                <a:srgbClr val="8E796B"/>
              </a:buClr>
              <a:buSzPct val="100000"/>
              <a:buFont typeface="Arial"/>
              <a:buChar char="•"/>
              <a:defRPr sz="2400" b="0" i="0" u="none" strike="noStrike" cap="none">
                <a:solidFill>
                  <a:srgbClr val="8E796B"/>
                </a:solidFill>
                <a:latin typeface="Carme"/>
                <a:ea typeface="Carme"/>
                <a:cs typeface="Carme"/>
                <a:sym typeface="Carme"/>
              </a:defRPr>
            </a:lvl2pPr>
            <a:lvl3pPr marL="1143000" marR="0" lvl="2" indent="-101600" algn="l" rtl="0">
              <a:lnSpc>
                <a:spcPct val="90000"/>
              </a:lnSpc>
              <a:spcBef>
                <a:spcPts val="500"/>
              </a:spcBef>
              <a:spcAft>
                <a:spcPts val="0"/>
              </a:spcAft>
              <a:buClr>
                <a:srgbClr val="8E796B"/>
              </a:buClr>
              <a:buSzPct val="100000"/>
              <a:buFont typeface="Arial"/>
              <a:buChar char="•"/>
              <a:defRPr sz="2000" b="0" i="0" u="none" strike="noStrike" cap="none">
                <a:solidFill>
                  <a:srgbClr val="8E796B"/>
                </a:solidFill>
                <a:latin typeface="Carme"/>
                <a:ea typeface="Carme"/>
                <a:cs typeface="Carme"/>
                <a:sym typeface="Carme"/>
              </a:defRPr>
            </a:lvl3pPr>
            <a:lvl4pPr marL="1600200" marR="0" lvl="3" indent="-114300" algn="l" rtl="0">
              <a:lnSpc>
                <a:spcPct val="90000"/>
              </a:lnSpc>
              <a:spcBef>
                <a:spcPts val="500"/>
              </a:spcBef>
              <a:spcAft>
                <a:spcPts val="0"/>
              </a:spcAft>
              <a:buClr>
                <a:srgbClr val="8E796B"/>
              </a:buClr>
              <a:buSzPct val="100000"/>
              <a:buFont typeface="Arial"/>
              <a:buChar char="•"/>
              <a:defRPr sz="1800" b="0" i="0" u="none" strike="noStrike" cap="none">
                <a:solidFill>
                  <a:srgbClr val="8E796B"/>
                </a:solidFill>
                <a:latin typeface="Carme"/>
                <a:ea typeface="Carme"/>
                <a:cs typeface="Carme"/>
                <a:sym typeface="Carme"/>
              </a:defRPr>
            </a:lvl4pPr>
            <a:lvl5pPr marL="2057400" marR="0" lvl="4" indent="-114300" algn="l" rtl="0">
              <a:lnSpc>
                <a:spcPct val="90000"/>
              </a:lnSpc>
              <a:spcBef>
                <a:spcPts val="500"/>
              </a:spcBef>
              <a:spcAft>
                <a:spcPts val="0"/>
              </a:spcAft>
              <a:buClr>
                <a:srgbClr val="8E796B"/>
              </a:buClr>
              <a:buSzPct val="100000"/>
              <a:buFont typeface="Arial"/>
              <a:buChar char="•"/>
              <a:defRPr sz="1800" b="0" i="0" u="none" strike="noStrike" cap="none">
                <a:solidFill>
                  <a:srgbClr val="8E796B"/>
                </a:solidFill>
                <a:latin typeface="Carme"/>
                <a:ea typeface="Carme"/>
                <a:cs typeface="Carme"/>
                <a:sym typeface="Carme"/>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9pPr>
          </a:lstStyle>
          <a:p>
            <a:pPr marL="0" indent="0" algn="ctr">
              <a:buFont typeface="Arial"/>
              <a:buNone/>
            </a:pPr>
            <a:r>
              <a:rPr lang="en-AU" sz="3200" dirty="0" smtClean="0">
                <a:solidFill>
                  <a:schemeClr val="tx1"/>
                </a:solidFill>
              </a:rPr>
              <a:t>Reading</a:t>
            </a:r>
          </a:p>
          <a:p>
            <a:pPr marL="0" indent="0">
              <a:buFont typeface="Arial"/>
              <a:buNone/>
            </a:pPr>
            <a:endParaRPr lang="en-AU"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9" name="Picture 8"/>
          <p:cNvPicPr>
            <a:picLocks noChangeAspect="1"/>
          </p:cNvPicPr>
          <p:nvPr/>
        </p:nvPicPr>
        <p:blipFill>
          <a:blip r:embed="rId4"/>
          <a:stretch>
            <a:fillRect/>
          </a:stretch>
        </p:blipFill>
        <p:spPr>
          <a:xfrm>
            <a:off x="6669938" y="2198536"/>
            <a:ext cx="4037286" cy="3290126"/>
          </a:xfrm>
          <a:prstGeom prst="rect">
            <a:avLst/>
          </a:prstGeom>
        </p:spPr>
      </p:pic>
    </p:spTree>
    <p:extLst>
      <p:ext uri="{BB962C8B-B14F-4D97-AF65-F5344CB8AC3E}">
        <p14:creationId xmlns:p14="http://schemas.microsoft.com/office/powerpoint/2010/main" val="234933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ThinkPlus</a:t>
            </a:r>
            <a:endParaRPr lang="en-AU" sz="2400" dirty="0">
              <a:solidFill>
                <a:srgbClr val="736C6A"/>
              </a:solidFill>
            </a:endParaRPr>
          </a:p>
        </p:txBody>
      </p:sp>
      <p:sp>
        <p:nvSpPr>
          <p:cNvPr id="3" name="Content Placeholder 2"/>
          <p:cNvSpPr>
            <a:spLocks noGrp="1"/>
          </p:cNvSpPr>
          <p:nvPr>
            <p:ph idx="4294967295"/>
          </p:nvPr>
        </p:nvSpPr>
        <p:spPr>
          <a:xfrm>
            <a:off x="727364" y="1471448"/>
            <a:ext cx="4964776" cy="4705515"/>
          </a:xfrm>
        </p:spPr>
        <p:txBody>
          <a:bodyPr>
            <a:normAutofit/>
          </a:bodyPr>
          <a:lstStyle/>
          <a:p>
            <a:pPr marL="0" indent="0" algn="ctr">
              <a:buNone/>
            </a:pPr>
            <a:r>
              <a:rPr lang="en-AU" sz="3200" dirty="0" smtClean="0">
                <a:solidFill>
                  <a:schemeClr val="tx1"/>
                </a:solidFill>
              </a:rPr>
              <a:t>Listening to speech</a:t>
            </a:r>
          </a:p>
          <a:p>
            <a:pPr marL="0" indent="0">
              <a:buNone/>
            </a:pPr>
            <a:endParaRPr lang="en-AU" dirty="0">
              <a:solidFill>
                <a:schemeClr val="tx1"/>
              </a:solidFill>
            </a:endParaRPr>
          </a:p>
          <a:p>
            <a:pPr marL="0" indent="0">
              <a:buNone/>
            </a:pPr>
            <a:endParaRPr lang="en-AU" dirty="0" smtClean="0">
              <a:solidFill>
                <a:schemeClr val="tx1"/>
              </a:solidFill>
            </a:endParaRPr>
          </a:p>
          <a:p>
            <a:pPr marL="0" indent="0">
              <a:buNone/>
            </a:pPr>
            <a:endParaRPr lang="en-AU" dirty="0">
              <a:solidFill>
                <a:schemeClr val="tx1"/>
              </a:solidFill>
            </a:endParaRPr>
          </a:p>
          <a:p>
            <a:pPr marL="0" inden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35331" r="47805"/>
          <a:stretch/>
        </p:blipFill>
        <p:spPr bwMode="auto">
          <a:xfrm>
            <a:off x="877086" y="2198536"/>
            <a:ext cx="4665331" cy="32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a:xfrm>
            <a:off x="6333606" y="1471447"/>
            <a:ext cx="4964776" cy="4705515"/>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228600" marR="0" lvl="0" indent="-50800" algn="l" rtl="0">
              <a:lnSpc>
                <a:spcPct val="90000"/>
              </a:lnSpc>
              <a:spcBef>
                <a:spcPts val="1000"/>
              </a:spcBef>
              <a:spcAft>
                <a:spcPts val="0"/>
              </a:spcAft>
              <a:buClr>
                <a:srgbClr val="8E796B"/>
              </a:buClr>
              <a:buSzPct val="100000"/>
              <a:buFont typeface="Arial"/>
              <a:buChar char="•"/>
              <a:defRPr sz="2800" b="0" i="0" u="none" strike="noStrike" cap="none">
                <a:solidFill>
                  <a:srgbClr val="8E796B"/>
                </a:solidFill>
                <a:latin typeface="Carme"/>
                <a:ea typeface="Carme"/>
                <a:cs typeface="Carme"/>
                <a:sym typeface="Carme"/>
              </a:defRPr>
            </a:lvl1pPr>
            <a:lvl2pPr marL="685800" marR="0" lvl="1" indent="-76200" algn="l" rtl="0">
              <a:lnSpc>
                <a:spcPct val="90000"/>
              </a:lnSpc>
              <a:spcBef>
                <a:spcPts val="500"/>
              </a:spcBef>
              <a:spcAft>
                <a:spcPts val="0"/>
              </a:spcAft>
              <a:buClr>
                <a:srgbClr val="8E796B"/>
              </a:buClr>
              <a:buSzPct val="100000"/>
              <a:buFont typeface="Arial"/>
              <a:buChar char="•"/>
              <a:defRPr sz="2400" b="0" i="0" u="none" strike="noStrike" cap="none">
                <a:solidFill>
                  <a:srgbClr val="8E796B"/>
                </a:solidFill>
                <a:latin typeface="Carme"/>
                <a:ea typeface="Carme"/>
                <a:cs typeface="Carme"/>
                <a:sym typeface="Carme"/>
              </a:defRPr>
            </a:lvl2pPr>
            <a:lvl3pPr marL="1143000" marR="0" lvl="2" indent="-101600" algn="l" rtl="0">
              <a:lnSpc>
                <a:spcPct val="90000"/>
              </a:lnSpc>
              <a:spcBef>
                <a:spcPts val="500"/>
              </a:spcBef>
              <a:spcAft>
                <a:spcPts val="0"/>
              </a:spcAft>
              <a:buClr>
                <a:srgbClr val="8E796B"/>
              </a:buClr>
              <a:buSzPct val="100000"/>
              <a:buFont typeface="Arial"/>
              <a:buChar char="•"/>
              <a:defRPr sz="2000" b="0" i="0" u="none" strike="noStrike" cap="none">
                <a:solidFill>
                  <a:srgbClr val="8E796B"/>
                </a:solidFill>
                <a:latin typeface="Carme"/>
                <a:ea typeface="Carme"/>
                <a:cs typeface="Carme"/>
                <a:sym typeface="Carme"/>
              </a:defRPr>
            </a:lvl3pPr>
            <a:lvl4pPr marL="1600200" marR="0" lvl="3" indent="-114300" algn="l" rtl="0">
              <a:lnSpc>
                <a:spcPct val="90000"/>
              </a:lnSpc>
              <a:spcBef>
                <a:spcPts val="500"/>
              </a:spcBef>
              <a:spcAft>
                <a:spcPts val="0"/>
              </a:spcAft>
              <a:buClr>
                <a:srgbClr val="8E796B"/>
              </a:buClr>
              <a:buSzPct val="100000"/>
              <a:buFont typeface="Arial"/>
              <a:buChar char="•"/>
              <a:defRPr sz="1800" b="0" i="0" u="none" strike="noStrike" cap="none">
                <a:solidFill>
                  <a:srgbClr val="8E796B"/>
                </a:solidFill>
                <a:latin typeface="Carme"/>
                <a:ea typeface="Carme"/>
                <a:cs typeface="Carme"/>
                <a:sym typeface="Carme"/>
              </a:defRPr>
            </a:lvl4pPr>
            <a:lvl5pPr marL="2057400" marR="0" lvl="4" indent="-114300" algn="l" rtl="0">
              <a:lnSpc>
                <a:spcPct val="90000"/>
              </a:lnSpc>
              <a:spcBef>
                <a:spcPts val="500"/>
              </a:spcBef>
              <a:spcAft>
                <a:spcPts val="0"/>
              </a:spcAft>
              <a:buClr>
                <a:srgbClr val="8E796B"/>
              </a:buClr>
              <a:buSzPct val="100000"/>
              <a:buFont typeface="Arial"/>
              <a:buChar char="•"/>
              <a:defRPr sz="1800" b="0" i="0" u="none" strike="noStrike" cap="none">
                <a:solidFill>
                  <a:srgbClr val="8E796B"/>
                </a:solidFill>
                <a:latin typeface="Carme"/>
                <a:ea typeface="Carme"/>
                <a:cs typeface="Carme"/>
                <a:sym typeface="Carme"/>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9pPr>
          </a:lstStyle>
          <a:p>
            <a:pPr marL="0" indent="0" algn="ctr">
              <a:buFont typeface="Arial"/>
              <a:buNone/>
            </a:pPr>
            <a:r>
              <a:rPr lang="en-AU" sz="3200" dirty="0" smtClean="0">
                <a:solidFill>
                  <a:schemeClr val="tx1"/>
                </a:solidFill>
              </a:rPr>
              <a:t>Reading</a:t>
            </a:r>
          </a:p>
          <a:p>
            <a:pPr marL="0" indent="0">
              <a:buFont typeface="Arial"/>
              <a:buNone/>
            </a:pPr>
            <a:endParaRPr lang="en-AU"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7"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49491" t="33450"/>
          <a:stretch/>
        </p:blipFill>
        <p:spPr bwMode="auto">
          <a:xfrm>
            <a:off x="6333606" y="1992979"/>
            <a:ext cx="4664355" cy="3456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74232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8" name="Can You Get Through This Multitasking Test">
            <a:hlinkClick r:id="" action="ppaction://media"/>
          </p:cNvPr>
          <p:cNvPicPr>
            <a:picLocks noChangeAspect="1"/>
          </p:cNvPicPr>
          <p:nvPr>
            <a:videoFile r:link="rId1"/>
            <p:extLst>
              <p:ext uri="{DAA4B4D4-6D71-4841-9C94-3DE7FCFB9230}">
                <p14:media xmlns:p14="http://schemas.microsoft.com/office/powerpoint/2010/main" r:embed="rId2">
                  <p14:trim st="5225" end="36114.2444"/>
                </p14:media>
              </p:ext>
            </p:extLst>
          </p:nvPr>
        </p:nvPicPr>
        <p:blipFill>
          <a:blip r:embed="rId5"/>
          <a:stretch>
            <a:fillRect/>
          </a:stretch>
        </p:blipFill>
        <p:spPr>
          <a:xfrm>
            <a:off x="2063531" y="1051560"/>
            <a:ext cx="8128000" cy="4572000"/>
          </a:xfrm>
          <a:prstGeom prst="rect">
            <a:avLst/>
          </a:prstGeom>
        </p:spPr>
      </p:pic>
    </p:spTree>
    <p:extLst>
      <p:ext uri="{BB962C8B-B14F-4D97-AF65-F5344CB8AC3E}">
        <p14:creationId xmlns:p14="http://schemas.microsoft.com/office/powerpoint/2010/main" val="6832559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402715"/>
            <a:ext cx="1030258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Font typeface="Arial" panose="020B0604020202020204" pitchFamily="34" charset="0"/>
              <a:buNone/>
            </a:pPr>
            <a:r>
              <a:rPr lang="en-AU" sz="5400" dirty="0" smtClean="0">
                <a:solidFill>
                  <a:schemeClr val="tx1">
                    <a:lumMod val="95000"/>
                    <a:lumOff val="5000"/>
                  </a:schemeClr>
                </a:solidFill>
              </a:rPr>
              <a:t>What colour was George’s hat?</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260180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402715"/>
            <a:ext cx="1030258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gn="ctr">
              <a:lnSpc>
                <a:spcPct val="150000"/>
              </a:lnSpc>
              <a:buFont typeface="Arial" panose="020B0604020202020204" pitchFamily="34" charset="0"/>
              <a:buNone/>
            </a:pPr>
            <a:r>
              <a:rPr lang="en-AU" sz="8800" dirty="0">
                <a:solidFill>
                  <a:schemeClr val="tx1">
                    <a:lumMod val="95000"/>
                    <a:lumOff val="5000"/>
                  </a:schemeClr>
                </a:solidFill>
              </a:rPr>
              <a:t>g</a:t>
            </a:r>
            <a:r>
              <a:rPr lang="en-AU" sz="8800" dirty="0" smtClean="0">
                <a:solidFill>
                  <a:schemeClr val="tx1">
                    <a:lumMod val="95000"/>
                    <a:lumOff val="5000"/>
                  </a:schemeClr>
                </a:solidFill>
              </a:rPr>
              <a:t>reen</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3699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402715"/>
            <a:ext cx="10302586"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gn="ctr">
              <a:lnSpc>
                <a:spcPct val="150000"/>
              </a:lnSpc>
              <a:buFont typeface="Arial" panose="020B0604020202020204" pitchFamily="34" charset="0"/>
              <a:buNone/>
            </a:pPr>
            <a:r>
              <a:rPr lang="en-AU" sz="5800" dirty="0" smtClean="0">
                <a:solidFill>
                  <a:schemeClr val="tx1">
                    <a:lumMod val="95000"/>
                    <a:lumOff val="5000"/>
                  </a:schemeClr>
                </a:solidFill>
              </a:rPr>
              <a:t>What was the girl rewarded with after getting her licence?</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294244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402715"/>
            <a:ext cx="1030258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gn="ctr">
              <a:lnSpc>
                <a:spcPct val="150000"/>
              </a:lnSpc>
              <a:buFont typeface="Arial" panose="020B0604020202020204" pitchFamily="34" charset="0"/>
              <a:buNone/>
            </a:pPr>
            <a:r>
              <a:rPr lang="en-AU" sz="8800" dirty="0">
                <a:solidFill>
                  <a:schemeClr val="tx1">
                    <a:lumMod val="95000"/>
                    <a:lumOff val="5000"/>
                  </a:schemeClr>
                </a:solidFill>
              </a:rPr>
              <a:t>c</a:t>
            </a:r>
            <a:r>
              <a:rPr lang="en-AU" sz="8800" dirty="0" smtClean="0">
                <a:solidFill>
                  <a:schemeClr val="tx1">
                    <a:lumMod val="95000"/>
                    <a:lumOff val="5000"/>
                  </a:schemeClr>
                </a:solidFill>
              </a:rPr>
              <a:t>hocolate cake</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261717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402715"/>
            <a:ext cx="10302586"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gn="ctr">
              <a:lnSpc>
                <a:spcPct val="150000"/>
              </a:lnSpc>
              <a:buFont typeface="Arial" panose="020B0604020202020204" pitchFamily="34" charset="0"/>
              <a:buNone/>
            </a:pPr>
            <a:r>
              <a:rPr lang="en-AU" sz="5800" dirty="0" smtClean="0">
                <a:solidFill>
                  <a:schemeClr val="tx1">
                    <a:lumMod val="95000"/>
                    <a:lumOff val="5000"/>
                  </a:schemeClr>
                </a:solidFill>
              </a:rPr>
              <a:t>During which season did the girl receive her licence?</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126113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402715"/>
            <a:ext cx="1030258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gn="ctr">
              <a:lnSpc>
                <a:spcPct val="150000"/>
              </a:lnSpc>
              <a:buFont typeface="Arial" panose="020B0604020202020204" pitchFamily="34" charset="0"/>
              <a:buNone/>
            </a:pPr>
            <a:r>
              <a:rPr lang="en-AU" sz="8800" dirty="0" smtClean="0">
                <a:solidFill>
                  <a:schemeClr val="tx1">
                    <a:lumMod val="95000"/>
                    <a:lumOff val="5000"/>
                  </a:schemeClr>
                </a:solidFill>
              </a:rPr>
              <a:t>summer</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167442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402715"/>
            <a:ext cx="1057101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gn="ctr">
              <a:lnSpc>
                <a:spcPct val="150000"/>
              </a:lnSpc>
              <a:buFont typeface="Arial" panose="020B0604020202020204" pitchFamily="34" charset="0"/>
              <a:buNone/>
            </a:pPr>
            <a:r>
              <a:rPr lang="en-AU" sz="5800" dirty="0" smtClean="0">
                <a:solidFill>
                  <a:schemeClr val="tx1">
                    <a:lumMod val="95000"/>
                    <a:lumOff val="5000"/>
                  </a:schemeClr>
                </a:solidFill>
              </a:rPr>
              <a:t>What did Linda have for lunch?</a:t>
            </a: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263783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402715"/>
            <a:ext cx="1030258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gn="ctr">
              <a:lnSpc>
                <a:spcPct val="150000"/>
              </a:lnSpc>
              <a:buFont typeface="Arial" panose="020B0604020202020204" pitchFamily="34" charset="0"/>
              <a:buNone/>
            </a:pPr>
            <a:r>
              <a:rPr lang="en-AU" sz="8800" dirty="0">
                <a:solidFill>
                  <a:schemeClr val="tx1">
                    <a:lumMod val="95000"/>
                    <a:lumOff val="5000"/>
                  </a:schemeClr>
                </a:solidFill>
              </a:rPr>
              <a:t>b</a:t>
            </a:r>
            <a:r>
              <a:rPr lang="en-AU" sz="8800" dirty="0" smtClean="0">
                <a:solidFill>
                  <a:schemeClr val="tx1">
                    <a:lumMod val="95000"/>
                    <a:lumOff val="5000"/>
                  </a:schemeClr>
                </a:solidFill>
              </a:rPr>
              <a:t>aked trout</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41872185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ThinkPlus</a:t>
            </a:r>
            <a:endParaRPr lang="en-AU" sz="2400" dirty="0">
              <a:solidFill>
                <a:srgbClr val="736C6A"/>
              </a:solidFill>
            </a:endParaRPr>
          </a:p>
        </p:txBody>
      </p:sp>
      <p:sp>
        <p:nvSpPr>
          <p:cNvPr id="3" name="Content Placeholder 2"/>
          <p:cNvSpPr>
            <a:spLocks noGrp="1"/>
          </p:cNvSpPr>
          <p:nvPr>
            <p:ph idx="4294967295"/>
          </p:nvPr>
        </p:nvSpPr>
        <p:spPr>
          <a:xfrm>
            <a:off x="727364" y="1471448"/>
            <a:ext cx="4964776" cy="4705515"/>
          </a:xfrm>
        </p:spPr>
        <p:txBody>
          <a:bodyPr>
            <a:normAutofit/>
          </a:bodyPr>
          <a:lstStyle/>
          <a:p>
            <a:pPr marL="0" indent="0" algn="ctr">
              <a:buNone/>
            </a:pPr>
            <a:r>
              <a:rPr lang="en-AU" sz="3200" dirty="0" smtClean="0">
                <a:solidFill>
                  <a:schemeClr val="tx1"/>
                </a:solidFill>
              </a:rPr>
              <a:t>Listening to speech</a:t>
            </a:r>
          </a:p>
          <a:p>
            <a:pPr marL="0" indent="0">
              <a:buNone/>
            </a:pPr>
            <a:endParaRPr lang="en-AU" dirty="0">
              <a:solidFill>
                <a:schemeClr val="tx1"/>
              </a:solidFill>
            </a:endParaRPr>
          </a:p>
          <a:p>
            <a:pPr marL="0" indent="0">
              <a:buNone/>
            </a:pPr>
            <a:endParaRPr lang="en-AU" dirty="0" smtClean="0">
              <a:solidFill>
                <a:schemeClr val="tx1"/>
              </a:solidFill>
            </a:endParaRPr>
          </a:p>
          <a:p>
            <a:pPr marL="0" indent="0">
              <a:buNone/>
            </a:pPr>
            <a:endParaRPr lang="en-AU" dirty="0">
              <a:solidFill>
                <a:schemeClr val="tx1"/>
              </a:solidFill>
            </a:endParaRPr>
          </a:p>
          <a:p>
            <a:pPr marL="0" inden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35331" r="47805"/>
          <a:stretch/>
        </p:blipFill>
        <p:spPr bwMode="auto">
          <a:xfrm>
            <a:off x="877086" y="2198536"/>
            <a:ext cx="4665331" cy="32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a:xfrm>
            <a:off x="6333606" y="1471447"/>
            <a:ext cx="4964776" cy="4705515"/>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228600" marR="0" lvl="0" indent="-50800" algn="l" rtl="0">
              <a:lnSpc>
                <a:spcPct val="90000"/>
              </a:lnSpc>
              <a:spcBef>
                <a:spcPts val="1000"/>
              </a:spcBef>
              <a:spcAft>
                <a:spcPts val="0"/>
              </a:spcAft>
              <a:buClr>
                <a:srgbClr val="8E796B"/>
              </a:buClr>
              <a:buSzPct val="100000"/>
              <a:buFont typeface="Arial"/>
              <a:buChar char="•"/>
              <a:defRPr sz="2800" b="0" i="0" u="none" strike="noStrike" cap="none">
                <a:solidFill>
                  <a:srgbClr val="8E796B"/>
                </a:solidFill>
                <a:latin typeface="Carme"/>
                <a:ea typeface="Carme"/>
                <a:cs typeface="Carme"/>
                <a:sym typeface="Carme"/>
              </a:defRPr>
            </a:lvl1pPr>
            <a:lvl2pPr marL="685800" marR="0" lvl="1" indent="-76200" algn="l" rtl="0">
              <a:lnSpc>
                <a:spcPct val="90000"/>
              </a:lnSpc>
              <a:spcBef>
                <a:spcPts val="500"/>
              </a:spcBef>
              <a:spcAft>
                <a:spcPts val="0"/>
              </a:spcAft>
              <a:buClr>
                <a:srgbClr val="8E796B"/>
              </a:buClr>
              <a:buSzPct val="100000"/>
              <a:buFont typeface="Arial"/>
              <a:buChar char="•"/>
              <a:defRPr sz="2400" b="0" i="0" u="none" strike="noStrike" cap="none">
                <a:solidFill>
                  <a:srgbClr val="8E796B"/>
                </a:solidFill>
                <a:latin typeface="Carme"/>
                <a:ea typeface="Carme"/>
                <a:cs typeface="Carme"/>
                <a:sym typeface="Carme"/>
              </a:defRPr>
            </a:lvl2pPr>
            <a:lvl3pPr marL="1143000" marR="0" lvl="2" indent="-101600" algn="l" rtl="0">
              <a:lnSpc>
                <a:spcPct val="90000"/>
              </a:lnSpc>
              <a:spcBef>
                <a:spcPts val="500"/>
              </a:spcBef>
              <a:spcAft>
                <a:spcPts val="0"/>
              </a:spcAft>
              <a:buClr>
                <a:srgbClr val="8E796B"/>
              </a:buClr>
              <a:buSzPct val="100000"/>
              <a:buFont typeface="Arial"/>
              <a:buChar char="•"/>
              <a:defRPr sz="2000" b="0" i="0" u="none" strike="noStrike" cap="none">
                <a:solidFill>
                  <a:srgbClr val="8E796B"/>
                </a:solidFill>
                <a:latin typeface="Carme"/>
                <a:ea typeface="Carme"/>
                <a:cs typeface="Carme"/>
                <a:sym typeface="Carme"/>
              </a:defRPr>
            </a:lvl3pPr>
            <a:lvl4pPr marL="1600200" marR="0" lvl="3" indent="-114300" algn="l" rtl="0">
              <a:lnSpc>
                <a:spcPct val="90000"/>
              </a:lnSpc>
              <a:spcBef>
                <a:spcPts val="500"/>
              </a:spcBef>
              <a:spcAft>
                <a:spcPts val="0"/>
              </a:spcAft>
              <a:buClr>
                <a:srgbClr val="8E796B"/>
              </a:buClr>
              <a:buSzPct val="100000"/>
              <a:buFont typeface="Arial"/>
              <a:buChar char="•"/>
              <a:defRPr sz="1800" b="0" i="0" u="none" strike="noStrike" cap="none">
                <a:solidFill>
                  <a:srgbClr val="8E796B"/>
                </a:solidFill>
                <a:latin typeface="Carme"/>
                <a:ea typeface="Carme"/>
                <a:cs typeface="Carme"/>
                <a:sym typeface="Carme"/>
              </a:defRPr>
            </a:lvl4pPr>
            <a:lvl5pPr marL="2057400" marR="0" lvl="4" indent="-114300" algn="l" rtl="0">
              <a:lnSpc>
                <a:spcPct val="90000"/>
              </a:lnSpc>
              <a:spcBef>
                <a:spcPts val="500"/>
              </a:spcBef>
              <a:spcAft>
                <a:spcPts val="0"/>
              </a:spcAft>
              <a:buClr>
                <a:srgbClr val="8E796B"/>
              </a:buClr>
              <a:buSzPct val="100000"/>
              <a:buFont typeface="Arial"/>
              <a:buChar char="•"/>
              <a:defRPr sz="1800" b="0" i="0" u="none" strike="noStrike" cap="none">
                <a:solidFill>
                  <a:srgbClr val="8E796B"/>
                </a:solidFill>
                <a:latin typeface="Carme"/>
                <a:ea typeface="Carme"/>
                <a:cs typeface="Carme"/>
                <a:sym typeface="Carme"/>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rme"/>
                <a:ea typeface="Carme"/>
                <a:cs typeface="Carme"/>
                <a:sym typeface="Carme"/>
              </a:defRPr>
            </a:lvl9pPr>
          </a:lstStyle>
          <a:p>
            <a:pPr marL="0" indent="0" algn="ctr">
              <a:buFont typeface="Arial"/>
              <a:buNone/>
            </a:pPr>
            <a:r>
              <a:rPr lang="en-AU" sz="3200" dirty="0" smtClean="0">
                <a:solidFill>
                  <a:schemeClr val="tx1"/>
                </a:solidFill>
              </a:rPr>
              <a:t>Reading</a:t>
            </a:r>
          </a:p>
          <a:p>
            <a:pPr marL="0" indent="0">
              <a:buFont typeface="Arial"/>
              <a:buNone/>
            </a:pPr>
            <a:endParaRPr lang="en-AU"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endParaRPr lang="en-AU" dirty="0" smtClean="0">
              <a:solidFill>
                <a:schemeClr val="tx1"/>
              </a:solidFill>
            </a:endParaRPr>
          </a:p>
          <a:p>
            <a:pPr marL="0" indent="0">
              <a:buFont typeface="Arial"/>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7"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49491" t="33450"/>
          <a:stretch/>
        </p:blipFill>
        <p:spPr bwMode="auto">
          <a:xfrm>
            <a:off x="6333606" y="1992979"/>
            <a:ext cx="4664355" cy="3456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8183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smtClean="0"/>
              <a:t>ThinkPlus</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Font typeface="Arial" panose="020B0604020202020204" pitchFamily="34" charset="0"/>
              <a:buNone/>
            </a:pPr>
            <a:r>
              <a:rPr lang="en-AU" dirty="0" smtClean="0">
                <a:solidFill>
                  <a:schemeClr val="tx1">
                    <a:lumMod val="95000"/>
                    <a:lumOff val="5000"/>
                  </a:schemeClr>
                </a:solidFill>
              </a:rPr>
              <a:t>Notetaking</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11" name="Picture 10"/>
          <p:cNvPicPr>
            <a:picLocks noChangeAspect="1"/>
          </p:cNvPicPr>
          <p:nvPr/>
        </p:nvPicPr>
        <p:blipFill>
          <a:blip r:embed="rId3"/>
          <a:stretch>
            <a:fillRect/>
          </a:stretch>
        </p:blipFill>
        <p:spPr>
          <a:xfrm>
            <a:off x="5223510" y="1299845"/>
            <a:ext cx="5920740" cy="3945706"/>
          </a:xfrm>
          <a:prstGeom prst="rect">
            <a:avLst/>
          </a:prstGeom>
          <a:ln w="19050">
            <a:solidFill>
              <a:srgbClr val="736C6A"/>
            </a:solidFill>
          </a:ln>
        </p:spPr>
      </p:pic>
    </p:spTree>
    <p:extLst>
      <p:ext uri="{BB962C8B-B14F-4D97-AF65-F5344CB8AC3E}">
        <p14:creationId xmlns:p14="http://schemas.microsoft.com/office/powerpoint/2010/main" val="1122072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Font typeface="Arial" panose="020B0604020202020204" pitchFamily="34" charset="0"/>
              <a:buNone/>
            </a:pPr>
            <a:r>
              <a:rPr lang="en-AU" dirty="0" smtClean="0">
                <a:solidFill>
                  <a:schemeClr val="tx1">
                    <a:lumMod val="95000"/>
                    <a:lumOff val="5000"/>
                  </a:schemeClr>
                </a:solidFill>
              </a:rPr>
              <a:t>Multitasking</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3" name="Picture 2"/>
          <p:cNvPicPr>
            <a:picLocks noChangeAspect="1"/>
          </p:cNvPicPr>
          <p:nvPr/>
        </p:nvPicPr>
        <p:blipFill>
          <a:blip r:embed="rId3"/>
          <a:stretch>
            <a:fillRect/>
          </a:stretch>
        </p:blipFill>
        <p:spPr>
          <a:xfrm>
            <a:off x="5118538" y="1330337"/>
            <a:ext cx="6183630" cy="3479697"/>
          </a:xfrm>
          <a:prstGeom prst="rect">
            <a:avLst/>
          </a:prstGeom>
        </p:spPr>
      </p:pic>
    </p:spTree>
    <p:extLst>
      <p:ext uri="{BB962C8B-B14F-4D97-AF65-F5344CB8AC3E}">
        <p14:creationId xmlns:p14="http://schemas.microsoft.com/office/powerpoint/2010/main" val="15917171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1451091" y="1356995"/>
            <a:ext cx="906814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buFont typeface="Arial" panose="020B0604020202020204" pitchFamily="34" charset="0"/>
              <a:buNone/>
            </a:pPr>
            <a:r>
              <a:rPr lang="en-AU" sz="6000" dirty="0" smtClean="0">
                <a:solidFill>
                  <a:schemeClr val="tx1">
                    <a:lumMod val="95000"/>
                    <a:lumOff val="5000"/>
                  </a:schemeClr>
                </a:solidFill>
              </a:rPr>
              <a:t>A B C D E F G H I J K L</a:t>
            </a:r>
          </a:p>
          <a:p>
            <a:pPr marL="177800" indent="0">
              <a:buFont typeface="Arial" panose="020B0604020202020204" pitchFamily="34" charset="0"/>
              <a:buNone/>
            </a:pPr>
            <a:endParaRPr lang="en-AU" sz="6000" dirty="0" smtClean="0">
              <a:solidFill>
                <a:schemeClr val="tx1">
                  <a:lumMod val="95000"/>
                  <a:lumOff val="5000"/>
                </a:schemeClr>
              </a:solidFill>
            </a:endParaRPr>
          </a:p>
          <a:p>
            <a:pPr marL="177800" indent="0">
              <a:buFont typeface="Arial" panose="020B0604020202020204" pitchFamily="34" charset="0"/>
              <a:buNone/>
            </a:pPr>
            <a:r>
              <a:rPr lang="en-AU" sz="6000" dirty="0" smtClean="0">
                <a:solidFill>
                  <a:schemeClr val="tx1">
                    <a:lumMod val="95000"/>
                    <a:lumOff val="5000"/>
                  </a:schemeClr>
                </a:solidFill>
              </a:rPr>
              <a:t>1 2 3 4 5 6 7 8 9 10 11 12</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145467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pic>
        <p:nvPicPr>
          <p:cNvPr id="6" name="10 seconds Countdown Timer with Alar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143000"/>
            <a:ext cx="8128000" cy="4572000"/>
          </a:xfrm>
          <a:prstGeom prst="rect">
            <a:avLst/>
          </a:prstGeom>
        </p:spPr>
      </p:pic>
    </p:spTree>
    <p:extLst>
      <p:ext uri="{BB962C8B-B14F-4D97-AF65-F5344CB8AC3E}">
        <p14:creationId xmlns:p14="http://schemas.microsoft.com/office/powerpoint/2010/main" val="145690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2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Font typeface="Arial" panose="020B0604020202020204" pitchFamily="34" charset="0"/>
              <a:buNone/>
            </a:pPr>
            <a:r>
              <a:rPr lang="en-AU" dirty="0" smtClean="0">
                <a:solidFill>
                  <a:schemeClr val="tx1">
                    <a:lumMod val="95000"/>
                    <a:lumOff val="5000"/>
                  </a:schemeClr>
                </a:solidFill>
              </a:rPr>
              <a:t>How did you go?</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3" name="Picture 2"/>
          <p:cNvPicPr>
            <a:picLocks noChangeAspect="1"/>
          </p:cNvPicPr>
          <p:nvPr/>
        </p:nvPicPr>
        <p:blipFill>
          <a:blip r:embed="rId3"/>
          <a:stretch>
            <a:fillRect/>
          </a:stretch>
        </p:blipFill>
        <p:spPr>
          <a:xfrm>
            <a:off x="5118538" y="1330337"/>
            <a:ext cx="6183630" cy="3479697"/>
          </a:xfrm>
          <a:prstGeom prst="rect">
            <a:avLst/>
          </a:prstGeom>
        </p:spPr>
      </p:pic>
    </p:spTree>
    <p:extLst>
      <p:ext uri="{BB962C8B-B14F-4D97-AF65-F5344CB8AC3E}">
        <p14:creationId xmlns:p14="http://schemas.microsoft.com/office/powerpoint/2010/main" val="9002524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1415069" y="2304195"/>
            <a:ext cx="1145251" cy="1531981"/>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buNone/>
            </a:pPr>
            <a:r>
              <a:rPr lang="en-AU" sz="18500" dirty="0" smtClean="0">
                <a:solidFill>
                  <a:schemeClr val="tx1">
                    <a:lumMod val="95000"/>
                    <a:lumOff val="5000"/>
                  </a:schemeClr>
                </a:solidFill>
              </a:rPr>
              <a:t>A</a:t>
            </a:r>
            <a:endParaRPr lang="en-AU" sz="16600"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
        <p:nvSpPr>
          <p:cNvPr id="6" name="Content Placeholder 2"/>
          <p:cNvSpPr txBox="1">
            <a:spLocks/>
          </p:cNvSpPr>
          <p:nvPr/>
        </p:nvSpPr>
        <p:spPr>
          <a:xfrm>
            <a:off x="2207549" y="2304195"/>
            <a:ext cx="1145251" cy="1531981"/>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buNone/>
            </a:pPr>
            <a:r>
              <a:rPr lang="en-AU" sz="18500" dirty="0" smtClean="0">
                <a:solidFill>
                  <a:schemeClr val="tx1">
                    <a:lumMod val="95000"/>
                    <a:lumOff val="5000"/>
                  </a:schemeClr>
                </a:solidFill>
              </a:rPr>
              <a:t>1</a:t>
            </a:r>
            <a:endParaRPr lang="en-AU" sz="16600"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
        <p:nvSpPr>
          <p:cNvPr id="9" name="Content Placeholder 2"/>
          <p:cNvSpPr txBox="1">
            <a:spLocks/>
          </p:cNvSpPr>
          <p:nvPr/>
        </p:nvSpPr>
        <p:spPr>
          <a:xfrm>
            <a:off x="2998026" y="2304195"/>
            <a:ext cx="1145251" cy="1531981"/>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buNone/>
            </a:pPr>
            <a:r>
              <a:rPr lang="en-AU" sz="18500" dirty="0" smtClean="0">
                <a:solidFill>
                  <a:schemeClr val="tx1">
                    <a:lumMod val="95000"/>
                    <a:lumOff val="5000"/>
                  </a:schemeClr>
                </a:solidFill>
              </a:rPr>
              <a:t>B</a:t>
            </a:r>
            <a:endParaRPr lang="en-AU" sz="16600"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
        <p:nvSpPr>
          <p:cNvPr id="10" name="Content Placeholder 2"/>
          <p:cNvSpPr txBox="1">
            <a:spLocks/>
          </p:cNvSpPr>
          <p:nvPr/>
        </p:nvSpPr>
        <p:spPr>
          <a:xfrm>
            <a:off x="3790506" y="2304195"/>
            <a:ext cx="1145251" cy="1531981"/>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buNone/>
            </a:pPr>
            <a:r>
              <a:rPr lang="en-AU" sz="18500" dirty="0" smtClean="0">
                <a:solidFill>
                  <a:schemeClr val="tx1">
                    <a:lumMod val="95000"/>
                    <a:lumOff val="5000"/>
                  </a:schemeClr>
                </a:solidFill>
              </a:rPr>
              <a:t>2</a:t>
            </a:r>
            <a:endParaRPr lang="en-AU" sz="16600"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
        <p:nvSpPr>
          <p:cNvPr id="14" name="Content Placeholder 2"/>
          <p:cNvSpPr txBox="1">
            <a:spLocks/>
          </p:cNvSpPr>
          <p:nvPr/>
        </p:nvSpPr>
        <p:spPr>
          <a:xfrm>
            <a:off x="4458393" y="2476897"/>
            <a:ext cx="1757997" cy="1531981"/>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buNone/>
            </a:pPr>
            <a:r>
              <a:rPr lang="en-AU" sz="18500" dirty="0" smtClean="0">
                <a:solidFill>
                  <a:schemeClr val="tx1">
                    <a:lumMod val="95000"/>
                    <a:lumOff val="5000"/>
                  </a:schemeClr>
                </a:solidFill>
              </a:rPr>
              <a:t>……</a:t>
            </a:r>
            <a:endParaRPr lang="en-AU" sz="16600"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spTree>
    <p:extLst>
      <p:ext uri="{BB962C8B-B14F-4D97-AF65-F5344CB8AC3E}">
        <p14:creationId xmlns:p14="http://schemas.microsoft.com/office/powerpoint/2010/main" val="117622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pic>
        <p:nvPicPr>
          <p:cNvPr id="6" name="10 seconds Countdown Timer with Alar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143000"/>
            <a:ext cx="8128000" cy="4572000"/>
          </a:xfrm>
          <a:prstGeom prst="rect">
            <a:avLst/>
          </a:prstGeom>
        </p:spPr>
      </p:pic>
    </p:spTree>
    <p:extLst>
      <p:ext uri="{BB962C8B-B14F-4D97-AF65-F5344CB8AC3E}">
        <p14:creationId xmlns:p14="http://schemas.microsoft.com/office/powerpoint/2010/main" val="342052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2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Font typeface="Arial" panose="020B0604020202020204" pitchFamily="34" charset="0"/>
              <a:buNone/>
            </a:pPr>
            <a:r>
              <a:rPr lang="en-AU" dirty="0" smtClean="0">
                <a:solidFill>
                  <a:schemeClr val="tx1">
                    <a:lumMod val="95000"/>
                    <a:lumOff val="5000"/>
                  </a:schemeClr>
                </a:solidFill>
              </a:rPr>
              <a:t>How did you go?</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3" name="Picture 2"/>
          <p:cNvPicPr>
            <a:picLocks noChangeAspect="1"/>
          </p:cNvPicPr>
          <p:nvPr/>
        </p:nvPicPr>
        <p:blipFill>
          <a:blip r:embed="rId3"/>
          <a:stretch>
            <a:fillRect/>
          </a:stretch>
        </p:blipFill>
        <p:spPr>
          <a:xfrm>
            <a:off x="5118538" y="1330337"/>
            <a:ext cx="6183630" cy="3479697"/>
          </a:xfrm>
          <a:prstGeom prst="rect">
            <a:avLst/>
          </a:prstGeom>
        </p:spPr>
      </p:pic>
    </p:spTree>
    <p:extLst>
      <p:ext uri="{BB962C8B-B14F-4D97-AF65-F5344CB8AC3E}">
        <p14:creationId xmlns:p14="http://schemas.microsoft.com/office/powerpoint/2010/main" val="30469209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smtClean="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pic>
        <p:nvPicPr>
          <p:cNvPr id="3" name="videoplaybac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80640" y="1451610"/>
            <a:ext cx="6791356" cy="3820138"/>
          </a:xfrm>
          <a:prstGeom prst="rect">
            <a:avLst/>
          </a:prstGeom>
        </p:spPr>
      </p:pic>
    </p:spTree>
    <p:extLst>
      <p:ext uri="{BB962C8B-B14F-4D97-AF65-F5344CB8AC3E}">
        <p14:creationId xmlns:p14="http://schemas.microsoft.com/office/powerpoint/2010/main" val="277699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1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4" y="397163"/>
            <a:ext cx="10515600" cy="462252"/>
          </a:xfrm>
        </p:spPr>
        <p:txBody>
          <a:bodyPr>
            <a:normAutofit/>
          </a:bodyPr>
          <a:lstStyle/>
          <a:p>
            <a:r>
              <a:rPr lang="en-AU" sz="2400" dirty="0" smtClean="0"/>
              <a:t>Study Smart</a:t>
            </a:r>
            <a:endParaRPr lang="en-AU" sz="2400" dirty="0">
              <a:solidFill>
                <a:srgbClr val="736C6A"/>
              </a:solidFill>
            </a:endParaRPr>
          </a:p>
        </p:txBody>
      </p:sp>
      <p:cxnSp>
        <p:nvCxnSpPr>
          <p:cNvPr id="4" name="Straight Connector 3"/>
          <p:cNvCxnSpPr/>
          <p:nvPr/>
        </p:nvCxnSpPr>
        <p:spPr>
          <a:xfrm>
            <a:off x="782782" y="868623"/>
            <a:ext cx="10515600" cy="0"/>
          </a:xfrm>
          <a:prstGeom prst="line">
            <a:avLst/>
          </a:prstGeom>
          <a:ln w="28575">
            <a:solidFill>
              <a:srgbClr val="5B4D48"/>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27364" y="1200510"/>
            <a:ext cx="4391174" cy="3739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b="1" dirty="0">
              <a:solidFill>
                <a:schemeClr val="tx1"/>
              </a:solidFill>
            </a:endParaRPr>
          </a:p>
          <a:p>
            <a:pPr marL="0" indent="0">
              <a:buFont typeface="Arial" panose="020B0604020202020204" pitchFamily="34" charset="0"/>
              <a:buNone/>
            </a:pPr>
            <a:endParaRPr lang="en-AU" b="1" dirty="0" smtClean="0">
              <a:solidFill>
                <a:schemeClr val="tx1"/>
              </a:solidFill>
            </a:endParaRPr>
          </a:p>
          <a:p>
            <a:pPr marL="0" indent="0">
              <a:buFont typeface="Arial" panose="020B0604020202020204" pitchFamily="34" charset="0"/>
              <a:buNone/>
            </a:pPr>
            <a:endParaRPr lang="en-AU" dirty="0" smtClean="0">
              <a:solidFill>
                <a:schemeClr val="tx1">
                  <a:lumMod val="95000"/>
                  <a:lumOff val="5000"/>
                </a:schemeClr>
              </a:solidFill>
            </a:endParaRPr>
          </a:p>
          <a:p>
            <a:pPr marL="0" indent="0">
              <a:buFont typeface="Arial" panose="020B0604020202020204" pitchFamily="34" charset="0"/>
              <a:buNone/>
            </a:pPr>
            <a:endParaRPr lang="en-AU" dirty="0">
              <a:solidFill>
                <a:schemeClr val="tx1">
                  <a:lumMod val="95000"/>
                  <a:lumOff val="5000"/>
                </a:schemeClr>
              </a:solidFill>
            </a:endParaRPr>
          </a:p>
        </p:txBody>
      </p:sp>
      <p:sp>
        <p:nvSpPr>
          <p:cNvPr id="8" name="Content Placeholder 2"/>
          <p:cNvSpPr txBox="1">
            <a:spLocks/>
          </p:cNvSpPr>
          <p:nvPr/>
        </p:nvSpPr>
        <p:spPr>
          <a:xfrm>
            <a:off x="727364" y="1299845"/>
            <a:ext cx="59151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E796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E796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E796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8E79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0">
              <a:buFont typeface="Arial" panose="020B0604020202020204" pitchFamily="34" charset="0"/>
              <a:buNone/>
            </a:pPr>
            <a:endParaRPr lang="en-AU" i="1" dirty="0" smtClean="0">
              <a:solidFill>
                <a:schemeClr val="tx1">
                  <a:lumMod val="95000"/>
                  <a:lumOff val="5000"/>
                </a:schemeClr>
              </a:solidFill>
            </a:endParaRPr>
          </a:p>
          <a:p>
            <a:pPr marL="177800" indent="0">
              <a:lnSpc>
                <a:spcPct val="150000"/>
              </a:lnSpc>
              <a:buFont typeface="Arial" panose="020B0604020202020204" pitchFamily="34" charset="0"/>
              <a:buNone/>
            </a:pPr>
            <a:r>
              <a:rPr lang="en-AU" dirty="0" smtClean="0">
                <a:solidFill>
                  <a:schemeClr val="tx1">
                    <a:lumMod val="95000"/>
                    <a:lumOff val="5000"/>
                  </a:schemeClr>
                </a:solidFill>
              </a:rPr>
              <a:t>What does this mean for you?</a:t>
            </a: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endParaRPr lang="en-AU" dirty="0" smtClean="0">
              <a:solidFill>
                <a:schemeClr val="tx1">
                  <a:lumMod val="95000"/>
                  <a:lumOff val="5000"/>
                </a:schemeClr>
              </a:solidFill>
            </a:endParaRPr>
          </a:p>
          <a:p>
            <a:pPr marL="177800" indent="0">
              <a:buFont typeface="Arial" panose="020B0604020202020204" pitchFamily="34" charset="0"/>
              <a:buNone/>
            </a:pPr>
            <a:r>
              <a:rPr lang="en-AU" dirty="0" smtClean="0">
                <a:solidFill>
                  <a:schemeClr val="tx1">
                    <a:lumMod val="95000"/>
                    <a:lumOff val="5000"/>
                  </a:schemeClr>
                </a:solidFill>
              </a:rPr>
              <a:t> </a:t>
            </a:r>
            <a:endParaRPr lang="en-AU" dirty="0">
              <a:solidFill>
                <a:schemeClr val="tx1">
                  <a:lumMod val="95000"/>
                  <a:lumOff val="5000"/>
                </a:schemeClr>
              </a:solidFill>
            </a:endParaRPr>
          </a:p>
        </p:txBody>
      </p:sp>
      <p:pic>
        <p:nvPicPr>
          <p:cNvPr id="10" name="Picture 9"/>
          <p:cNvPicPr>
            <a:picLocks noChangeAspect="1"/>
          </p:cNvPicPr>
          <p:nvPr/>
        </p:nvPicPr>
        <p:blipFill>
          <a:blip r:embed="rId3"/>
          <a:stretch>
            <a:fillRect/>
          </a:stretch>
        </p:blipFill>
        <p:spPr>
          <a:xfrm>
            <a:off x="5800560" y="1200510"/>
            <a:ext cx="5928985" cy="4144655"/>
          </a:xfrm>
          <a:prstGeom prst="rect">
            <a:avLst/>
          </a:prstGeom>
        </p:spPr>
      </p:pic>
    </p:spTree>
    <p:extLst>
      <p:ext uri="{BB962C8B-B14F-4D97-AF65-F5344CB8AC3E}">
        <p14:creationId xmlns:p14="http://schemas.microsoft.com/office/powerpoint/2010/main" val="41465449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inkPlus">
      <a:majorFont>
        <a:latin typeface="Futura Md BT"/>
        <a:ea typeface=""/>
        <a:cs typeface=""/>
      </a:majorFont>
      <a:minorFont>
        <a:latin typeface="Futura Md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13364</TotalTime>
  <Words>1744</Words>
  <Application>Microsoft Office PowerPoint</Application>
  <PresentationFormat>Widescreen</PresentationFormat>
  <Paragraphs>376</Paragraphs>
  <Slides>31</Slides>
  <Notes>31</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Carme</vt:lpstr>
      <vt:lpstr>Futura Md BT</vt:lpstr>
      <vt:lpstr>Office Theme</vt:lpstr>
      <vt:lpstr>PowerPoint Presentation</vt:lpstr>
      <vt:lpstr>Study Smart</vt:lpstr>
      <vt:lpstr>Study Smart</vt:lpstr>
      <vt:lpstr>Study Smart</vt:lpstr>
      <vt:lpstr>Study Smart</vt:lpstr>
      <vt:lpstr>Study Smart</vt:lpstr>
      <vt:lpstr>ThinkPlus</vt:lpstr>
      <vt:lpstr>ThinkPlus</vt:lpstr>
      <vt:lpstr>ThinkPlus</vt:lpstr>
      <vt:lpstr>ThinkPlus</vt:lpstr>
      <vt:lpstr>ThinkPlus</vt:lpstr>
      <vt:lpstr>Study Smart</vt:lpstr>
      <vt:lpstr>Study Smart</vt:lpstr>
      <vt:lpstr>Study Smart</vt:lpstr>
      <vt:lpstr>Study Smart</vt:lpstr>
      <vt:lpstr>Study Smart</vt:lpstr>
      <vt:lpstr>Study Smart</vt:lpstr>
      <vt:lpstr>Study Smart</vt:lpstr>
      <vt:lpstr>Study Smart</vt:lpstr>
      <vt:lpstr>Study Smart</vt:lpstr>
      <vt:lpstr>ThinkPlus</vt:lpstr>
      <vt:lpstr>ThinkPlus</vt:lpstr>
      <vt:lpstr>Study Smart</vt:lpstr>
      <vt:lpstr>Study Smart</vt:lpstr>
      <vt:lpstr>Study Smart</vt:lpstr>
      <vt:lpstr>Study Smart</vt:lpstr>
      <vt:lpstr>Study Smart</vt:lpstr>
      <vt:lpstr>Study Smart</vt:lpstr>
      <vt:lpstr>Study Smart</vt:lpstr>
      <vt:lpstr>Study Smart</vt:lpstr>
      <vt:lpstr>Study Smart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Joash Amosa</dc:creator>
  <cp:lastModifiedBy>Lanyon, Bernadette</cp:lastModifiedBy>
  <cp:revision>222</cp:revision>
  <cp:lastPrinted>2018-11-13T03:07:54Z</cp:lastPrinted>
  <dcterms:created xsi:type="dcterms:W3CDTF">2016-10-21T00:49:16Z</dcterms:created>
  <dcterms:modified xsi:type="dcterms:W3CDTF">2018-11-13T03:58:02Z</dcterms:modified>
</cp:coreProperties>
</file>